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63"/>
  </p:notesMasterIdLst>
  <p:handoutMasterIdLst>
    <p:handoutMasterId r:id="rId64"/>
  </p:handoutMasterIdLst>
  <p:sldIdLst>
    <p:sldId id="256" r:id="rId2"/>
    <p:sldId id="258" r:id="rId3"/>
    <p:sldId id="260" r:id="rId4"/>
    <p:sldId id="308" r:id="rId5"/>
    <p:sldId id="264" r:id="rId6"/>
    <p:sldId id="262" r:id="rId7"/>
    <p:sldId id="263" r:id="rId8"/>
    <p:sldId id="266" r:id="rId9"/>
    <p:sldId id="267" r:id="rId10"/>
    <p:sldId id="265" r:id="rId11"/>
    <p:sldId id="261" r:id="rId12"/>
    <p:sldId id="317" r:id="rId13"/>
    <p:sldId id="279" r:id="rId14"/>
    <p:sldId id="286" r:id="rId15"/>
    <p:sldId id="270" r:id="rId16"/>
    <p:sldId id="271" r:id="rId17"/>
    <p:sldId id="282" r:id="rId18"/>
    <p:sldId id="272" r:id="rId19"/>
    <p:sldId id="287" r:id="rId20"/>
    <p:sldId id="273" r:id="rId21"/>
    <p:sldId id="327" r:id="rId22"/>
    <p:sldId id="328" r:id="rId23"/>
    <p:sldId id="329" r:id="rId24"/>
    <p:sldId id="274" r:id="rId25"/>
    <p:sldId id="307" r:id="rId26"/>
    <p:sldId id="310" r:id="rId27"/>
    <p:sldId id="311" r:id="rId28"/>
    <p:sldId id="330" r:id="rId29"/>
    <p:sldId id="326" r:id="rId30"/>
    <p:sldId id="276" r:id="rId31"/>
    <p:sldId id="280" r:id="rId32"/>
    <p:sldId id="312" r:id="rId33"/>
    <p:sldId id="313" r:id="rId34"/>
    <p:sldId id="314" r:id="rId35"/>
    <p:sldId id="318" r:id="rId36"/>
    <p:sldId id="289" r:id="rId37"/>
    <p:sldId id="299" r:id="rId38"/>
    <p:sldId id="300" r:id="rId39"/>
    <p:sldId id="301" r:id="rId40"/>
    <p:sldId id="335" r:id="rId41"/>
    <p:sldId id="336" r:id="rId42"/>
    <p:sldId id="331" r:id="rId43"/>
    <p:sldId id="332" r:id="rId44"/>
    <p:sldId id="333" r:id="rId45"/>
    <p:sldId id="337" r:id="rId46"/>
    <p:sldId id="338" r:id="rId47"/>
    <p:sldId id="339" r:id="rId48"/>
    <p:sldId id="340" r:id="rId49"/>
    <p:sldId id="341" r:id="rId50"/>
    <p:sldId id="342" r:id="rId51"/>
    <p:sldId id="324" r:id="rId52"/>
    <p:sldId id="315" r:id="rId53"/>
    <p:sldId id="319" r:id="rId54"/>
    <p:sldId id="320" r:id="rId55"/>
    <p:sldId id="321" r:id="rId56"/>
    <p:sldId id="322" r:id="rId57"/>
    <p:sldId id="323" r:id="rId58"/>
    <p:sldId id="334" r:id="rId59"/>
    <p:sldId id="268" r:id="rId60"/>
    <p:sldId id="325" r:id="rId61"/>
    <p:sldId id="259" r:id="rId62"/>
  </p:sldIdLst>
  <p:sldSz cx="9144000" cy="6858000" type="screen4x3"/>
  <p:notesSz cx="9601200" cy="7315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D9D9D9"/>
    <a:srgbClr val="9966FF"/>
    <a:srgbClr val="74D21E"/>
    <a:srgbClr val="CC33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34" autoAdjust="0"/>
    <p:restoredTop sz="70330" autoAdjust="0"/>
  </p:normalViewPr>
  <p:slideViewPr>
    <p:cSldViewPr>
      <p:cViewPr varScale="1">
        <p:scale>
          <a:sx n="77" d="100"/>
          <a:sy n="77" d="100"/>
        </p:scale>
        <p:origin x="-21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notesMaster" Target="notesMasters/notesMaster1.xml"/><Relationship Id="rId64" Type="http://schemas.openxmlformats.org/officeDocument/2006/relationships/handoutMaster" Target="handoutMasters/handoutMaster1.xml"/><Relationship Id="rId65" Type="http://schemas.openxmlformats.org/officeDocument/2006/relationships/printerSettings" Target="printerSettings/printerSettings1.bin"/><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bwMode="auto">
          <a:xfrm>
            <a:off x="0" y="0"/>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156675" name="Rectangle 3"/>
          <p:cNvSpPr>
            <a:spLocks noGrp="1" noChangeArrowheads="1"/>
          </p:cNvSpPr>
          <p:nvPr>
            <p:ph type="dt" sz="quarter" idx="1"/>
          </p:nvPr>
        </p:nvSpPr>
        <p:spPr bwMode="auto">
          <a:xfrm>
            <a:off x="5438180" y="0"/>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156676" name="Rectangle 4"/>
          <p:cNvSpPr>
            <a:spLocks noGrp="1" noChangeArrowheads="1"/>
          </p:cNvSpPr>
          <p:nvPr>
            <p:ph type="ftr" sz="quarter" idx="2"/>
          </p:nvPr>
        </p:nvSpPr>
        <p:spPr bwMode="auto">
          <a:xfrm>
            <a:off x="0" y="6948715"/>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156677" name="Rectangle 5"/>
          <p:cNvSpPr>
            <a:spLocks noGrp="1" noChangeArrowheads="1"/>
          </p:cNvSpPr>
          <p:nvPr>
            <p:ph type="sldNum" sz="quarter" idx="3"/>
          </p:nvPr>
        </p:nvSpPr>
        <p:spPr bwMode="auto">
          <a:xfrm>
            <a:off x="5438180" y="6948715"/>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FDB80038-FE67-4BF6-9EE1-1C332167268E}" type="slidenum">
              <a:rPr lang="en-US"/>
              <a:pPr>
                <a:defRPr/>
              </a:pPr>
              <a:t>‹#›</a:t>
            </a:fld>
            <a:endParaRPr lang="en-US"/>
          </a:p>
        </p:txBody>
      </p:sp>
    </p:spTree>
    <p:extLst>
      <p:ext uri="{BB962C8B-B14F-4D97-AF65-F5344CB8AC3E}">
        <p14:creationId xmlns:p14="http://schemas.microsoft.com/office/powerpoint/2010/main" val="3683289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88067" name="Rectangle 3"/>
          <p:cNvSpPr>
            <a:spLocks noGrp="1" noChangeArrowheads="1"/>
          </p:cNvSpPr>
          <p:nvPr>
            <p:ph type="dt" idx="1"/>
          </p:nvPr>
        </p:nvSpPr>
        <p:spPr bwMode="auto">
          <a:xfrm>
            <a:off x="5438180" y="0"/>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41988" name="Rectangle 4"/>
          <p:cNvSpPr>
            <a:spLocks noGrp="1" noRot="1" noChangeAspect="1" noChangeArrowheads="1" noTextEdit="1"/>
          </p:cNvSpPr>
          <p:nvPr>
            <p:ph type="sldImg" idx="2"/>
          </p:nvPr>
        </p:nvSpPr>
        <p:spPr bwMode="auto">
          <a:xfrm>
            <a:off x="2971800" y="549275"/>
            <a:ext cx="3657600" cy="27432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9" name="Rectangle 5"/>
          <p:cNvSpPr>
            <a:spLocks noGrp="1" noChangeArrowheads="1"/>
          </p:cNvSpPr>
          <p:nvPr>
            <p:ph type="body" sz="quarter" idx="3"/>
          </p:nvPr>
        </p:nvSpPr>
        <p:spPr bwMode="auto">
          <a:xfrm>
            <a:off x="960538" y="3474963"/>
            <a:ext cx="7680127" cy="329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6948715"/>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88071" name="Rectangle 7"/>
          <p:cNvSpPr>
            <a:spLocks noGrp="1" noChangeArrowheads="1"/>
          </p:cNvSpPr>
          <p:nvPr>
            <p:ph type="sldNum" sz="quarter" idx="5"/>
          </p:nvPr>
        </p:nvSpPr>
        <p:spPr bwMode="auto">
          <a:xfrm>
            <a:off x="5438180" y="6948715"/>
            <a:ext cx="4160937" cy="36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F4BDF356-1CF7-4830-A1DD-92487C04A17A}" type="slidenum">
              <a:rPr lang="en-US"/>
              <a:pPr>
                <a:defRPr/>
              </a:pPr>
              <a:t>‹#›</a:t>
            </a:fld>
            <a:endParaRPr lang="en-US"/>
          </a:p>
        </p:txBody>
      </p:sp>
    </p:spTree>
    <p:extLst>
      <p:ext uri="{BB962C8B-B14F-4D97-AF65-F5344CB8AC3E}">
        <p14:creationId xmlns:p14="http://schemas.microsoft.com/office/powerpoint/2010/main" val="9766578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 Id="rId3" Type="http://schemas.openxmlformats.org/officeDocument/2006/relationships/hyperlink" Target="http://developer.amd.com/media/gpu_assets/ToyShop-Eurographics_AnimationFestival.pdf"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 Id="rId3" Type="http://schemas.openxmlformats.org/officeDocument/2006/relationships/hyperlink" Target="http://blog.virtualglobebook.com/2012/12/hackathons-in-classroom.html"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5EF894AC-76ED-4D6B-8BDF-811C45FC0683}" type="slidenum">
              <a:rPr lang="en-US" smtClean="0"/>
              <a:pPr/>
              <a:t>2</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r>
              <a:rPr lang="en-US" dirty="0" smtClean="0"/>
              <a:t>Lecture are optional, but everyone comes.  Students even say they will stay longer because they don’t have class afterwards.</a:t>
            </a:r>
          </a:p>
          <a:p>
            <a:pPr eaLnBrk="1" hangingPunct="1"/>
            <a:endParaRPr lang="en-US" dirty="0" smtClean="0"/>
          </a:p>
          <a:p>
            <a:pPr eaLnBrk="1" hangingPunct="1"/>
            <a:r>
              <a:rPr lang="en-US" dirty="0" smtClean="0"/>
              <a:t>Even though the lectures are not required, come to class for the same reason that you shouldn’t work from home.  Will you ever be promoted?  Are you surrounding yourself by the best people you can find?</a:t>
            </a:r>
          </a:p>
        </p:txBody>
      </p:sp>
    </p:spTree>
    <p:extLst>
      <p:ext uri="{BB962C8B-B14F-4D97-AF65-F5344CB8AC3E}">
        <p14:creationId xmlns:p14="http://schemas.microsoft.com/office/powerpoint/2010/main" val="3393966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5C6397D-761B-4A17-879A-15D8807F7B56}" type="slidenum">
              <a:rPr lang="en-US" smtClean="0"/>
              <a:pPr/>
              <a:t>3</a:t>
            </a:fld>
            <a:endParaRPr lang="en-US" smtClean="0"/>
          </a:p>
        </p:txBody>
      </p:sp>
      <p:sp>
        <p:nvSpPr>
          <p:cNvPr id="44035"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pPr eaLnBrk="1" hangingPunct="1">
              <a:defRPr/>
            </a:pPr>
            <a:r>
              <a:rPr lang="en-US" dirty="0" smtClean="0"/>
              <a:t>Cesium demos - http://cesiumjs.org/</a:t>
            </a:r>
          </a:p>
        </p:txBody>
      </p:sp>
    </p:spTree>
    <p:extLst>
      <p:ext uri="{BB962C8B-B14F-4D97-AF65-F5344CB8AC3E}">
        <p14:creationId xmlns:p14="http://schemas.microsoft.com/office/powerpoint/2010/main" val="11524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E057745-1439-4347-950C-46867F43EFD9}" type="slidenum">
              <a:rPr lang="en-US" smtClean="0"/>
              <a:pPr/>
              <a:t>4</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defRPr/>
            </a:pPr>
            <a:endParaRPr lang="en-US" dirty="0" smtClean="0"/>
          </a:p>
          <a:p>
            <a:pPr eaLnBrk="1" hangingPunct="1"/>
            <a:endParaRPr lang="en-US" dirty="0" smtClean="0"/>
          </a:p>
        </p:txBody>
      </p:sp>
    </p:spTree>
    <p:extLst>
      <p:ext uri="{BB962C8B-B14F-4D97-AF65-F5344CB8AC3E}">
        <p14:creationId xmlns:p14="http://schemas.microsoft.com/office/powerpoint/2010/main" val="1562094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E057745-1439-4347-950C-46867F43EFD9}" type="slidenum">
              <a:rPr lang="en-US" smtClean="0"/>
              <a:pPr/>
              <a:t>5</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r>
              <a:rPr lang="en-US" dirty="0" smtClean="0"/>
              <a:t>Perhaps we are a sports team, and each project is an event</a:t>
            </a:r>
            <a:r>
              <a:rPr lang="en-US" baseline="0" dirty="0" smtClean="0"/>
              <a:t> I am preparing you with.  I may bring in specialists, i.e., guest lectures, in some cases just like a football might bring in a defense specialist.</a:t>
            </a:r>
          </a:p>
          <a:p>
            <a:pPr eaLnBrk="1" hangingPunct="1"/>
            <a:endParaRPr lang="en-US" baseline="0" dirty="0" smtClean="0"/>
          </a:p>
          <a:p>
            <a:pPr eaLnBrk="1" hangingPunct="1"/>
            <a:r>
              <a:rPr lang="en-US" baseline="0" dirty="0" smtClean="0"/>
              <a:t>We design this course backwards from the final project.  The final project is the purpose of the course, the regular projects provide breadth and a bit of depth to prepare you for the final project, and the lectures prepare you for the projects.</a:t>
            </a:r>
            <a:endParaRPr lang="en-US" dirty="0" smtClean="0"/>
          </a:p>
        </p:txBody>
      </p:sp>
    </p:spTree>
    <p:extLst>
      <p:ext uri="{BB962C8B-B14F-4D97-AF65-F5344CB8AC3E}">
        <p14:creationId xmlns:p14="http://schemas.microsoft.com/office/powerpoint/2010/main" val="2548090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39DC71DF-95A4-44D7-B199-72F04545EB64}" type="slidenum">
              <a:rPr lang="en-US" smtClean="0"/>
              <a:pPr/>
              <a:t>6</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1011124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0" indent="0" eaLnBrk="1" hangingPunct="1">
              <a:buFont typeface="Arial" pitchFamily="34" charset="0"/>
              <a:buNone/>
              <a:defRPr/>
            </a:pPr>
            <a:r>
              <a:rPr lang="en-US" dirty="0" smtClean="0"/>
              <a:t>There are so many students that I stopped updating this after Fall 2013.</a:t>
            </a:r>
          </a:p>
          <a:p>
            <a:pPr marL="0" indent="0" eaLnBrk="1" hangingPunct="1">
              <a:buFont typeface="Arial" pitchFamily="34" charset="0"/>
              <a:buNone/>
              <a:defRPr/>
            </a:pPr>
            <a:endParaRPr lang="en-US" dirty="0" smtClean="0"/>
          </a:p>
          <a:p>
            <a:pPr marL="171450" indent="-171450" eaLnBrk="1" hangingPunct="1">
              <a:buFont typeface="Arial" pitchFamily="34" charset="0"/>
              <a:buChar char="•"/>
              <a:defRPr/>
            </a:pPr>
            <a:r>
              <a:rPr lang="en-US" dirty="0" smtClean="0"/>
              <a:t>Jon:  System Design Engineer, NVIDIA (Android performance)</a:t>
            </a:r>
          </a:p>
          <a:p>
            <a:pPr marL="171450" indent="-171450" eaLnBrk="1" hangingPunct="1">
              <a:buFont typeface="Arial" pitchFamily="34" charset="0"/>
              <a:buChar char="•"/>
              <a:defRPr/>
            </a:pPr>
            <a:r>
              <a:rPr lang="en-US" dirty="0" smtClean="0"/>
              <a:t>Krishnan:  Character Simulations TD, Blue Sky Studios.  Was able to explain how to GPU-accelerate simulations.</a:t>
            </a:r>
          </a:p>
          <a:p>
            <a:pPr marL="171450" indent="-171450" eaLnBrk="1" hangingPunct="1">
              <a:buFont typeface="Arial" pitchFamily="34" charset="0"/>
              <a:buChar char="•"/>
              <a:defRPr/>
            </a:pPr>
            <a:r>
              <a:rPr lang="en-US" dirty="0" smtClean="0"/>
              <a:t>Varun:  NVIDIA (video bios)</a:t>
            </a:r>
          </a:p>
          <a:p>
            <a:pPr marL="171450" indent="-171450" eaLnBrk="1" hangingPunct="1">
              <a:buFont typeface="Arial" pitchFamily="34" charset="0"/>
              <a:buChar char="•"/>
              <a:defRPr/>
            </a:pPr>
            <a:r>
              <a:rPr lang="en-US" dirty="0" smtClean="0"/>
              <a:t>Sean:  AMD (internship</a:t>
            </a:r>
            <a:r>
              <a:rPr lang="en-US" baseline="0" dirty="0" smtClean="0"/>
              <a:t> working on shadows).  GPU Pro 4 chapter.  Now at PGL doing procedural games.</a:t>
            </a:r>
          </a:p>
          <a:p>
            <a:pPr marL="171450" indent="-171450" eaLnBrk="1" hangingPunct="1">
              <a:buFont typeface="Arial" pitchFamily="34" charset="0"/>
              <a:buChar char="•"/>
              <a:defRPr/>
            </a:pPr>
            <a:r>
              <a:rPr lang="en-US" baseline="0" dirty="0" smtClean="0"/>
              <a:t>Ian:  AGI (internship working on materials)</a:t>
            </a:r>
          </a:p>
          <a:p>
            <a:pPr marL="171450" indent="-171450" eaLnBrk="1" hangingPunct="1">
              <a:buFont typeface="Arial" pitchFamily="34" charset="0"/>
              <a:buChar char="•"/>
              <a:defRPr/>
            </a:pPr>
            <a:r>
              <a:rPr lang="en-US" dirty="0" smtClean="0"/>
              <a:t>Tiju:</a:t>
            </a:r>
            <a:r>
              <a:rPr lang="en-US" baseline="0" dirty="0" smtClean="0"/>
              <a:t> </a:t>
            </a:r>
            <a:r>
              <a:rPr lang="en-US" dirty="0" smtClean="0"/>
              <a:t>Microsoft Xbox</a:t>
            </a:r>
          </a:p>
          <a:p>
            <a:pPr marL="171450" indent="-171450" eaLnBrk="1" hangingPunct="1">
              <a:buFont typeface="Arial" pitchFamily="34" charset="0"/>
              <a:buChar char="•"/>
              <a:defRPr/>
            </a:pPr>
            <a:r>
              <a:rPr lang="en-US" dirty="0" smtClean="0"/>
              <a:t>Shehzan:</a:t>
            </a:r>
            <a:r>
              <a:rPr lang="en-US" baseline="0" dirty="0" smtClean="0"/>
              <a:t> </a:t>
            </a:r>
            <a:r>
              <a:rPr lang="en-US" sz="1200" b="0" i="0" kern="1200" dirty="0" err="1" smtClean="0">
                <a:solidFill>
                  <a:schemeClr val="tx1"/>
                </a:solidFill>
                <a:effectLst/>
                <a:latin typeface="Arial" charset="0"/>
                <a:ea typeface="+mn-ea"/>
                <a:cs typeface="+mn-cs"/>
              </a:rPr>
              <a:t>AccelerEyes</a:t>
            </a:r>
            <a:r>
              <a:rPr lang="en-US" sz="1200" b="0" i="0" kern="1200" dirty="0" smtClean="0">
                <a:solidFill>
                  <a:schemeClr val="tx1"/>
                </a:solidFill>
                <a:effectLst/>
                <a:latin typeface="Arial" charset="0"/>
                <a:ea typeface="+mn-ea"/>
                <a:cs typeface="+mn-cs"/>
              </a:rPr>
              <a:t> (small GPU computing company; focus</a:t>
            </a:r>
            <a:r>
              <a:rPr lang="en-US" sz="1200" b="0" i="0" kern="1200" baseline="0" dirty="0" smtClean="0">
                <a:solidFill>
                  <a:schemeClr val="tx1"/>
                </a:solidFill>
                <a:effectLst/>
                <a:latin typeface="Arial" charset="0"/>
                <a:ea typeface="+mn-ea"/>
                <a:cs typeface="+mn-cs"/>
              </a:rPr>
              <a:t> on performance)</a:t>
            </a:r>
          </a:p>
          <a:p>
            <a:pPr marL="171450" indent="-171450" eaLnBrk="1" hangingPunct="1">
              <a:buFont typeface="Arial" pitchFamily="34" charset="0"/>
              <a:buChar char="•"/>
              <a:defRPr/>
            </a:pPr>
            <a:r>
              <a:rPr lang="en-US" dirty="0" smtClean="0"/>
              <a:t>Gundeep: Qualcomm (Android graphics</a:t>
            </a:r>
            <a:r>
              <a:rPr lang="en-US" baseline="0" dirty="0" smtClean="0"/>
              <a:t> drivers; tools for testing OpenGL ES 3.0)</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dirty="0" smtClean="0"/>
              <a:t>Seunghoon Park:</a:t>
            </a:r>
            <a:r>
              <a:rPr lang="en-US" baseline="0" dirty="0" smtClean="0"/>
              <a:t>  Had his CIS 565 </a:t>
            </a:r>
            <a:r>
              <a:rPr lang="en-US" sz="1200" b="0" i="0" kern="1200" dirty="0" smtClean="0">
                <a:solidFill>
                  <a:schemeClr val="tx1"/>
                </a:solidFill>
                <a:effectLst/>
                <a:latin typeface="Arial" charset="0"/>
                <a:ea typeface="+mn-ea"/>
                <a:cs typeface="+mn-cs"/>
              </a:rPr>
              <a:t> OpenCL circular </a:t>
            </a:r>
            <a:r>
              <a:rPr lang="en-US" sz="1200" b="0" i="0" kern="1200" dirty="0" err="1" smtClean="0">
                <a:solidFill>
                  <a:schemeClr val="tx1"/>
                </a:solidFill>
                <a:effectLst/>
                <a:latin typeface="Arial" charset="0"/>
                <a:ea typeface="+mn-ea"/>
                <a:cs typeface="+mn-cs"/>
              </a:rPr>
              <a:t>hough</a:t>
            </a:r>
            <a:r>
              <a:rPr lang="en-US" sz="1200" b="0" i="0" kern="1200" dirty="0" smtClean="0">
                <a:solidFill>
                  <a:schemeClr val="tx1"/>
                </a:solidFill>
                <a:effectLst/>
                <a:latin typeface="Arial" charset="0"/>
                <a:ea typeface="+mn-ea"/>
                <a:cs typeface="+mn-cs"/>
              </a:rPr>
              <a:t> transform</a:t>
            </a:r>
            <a:r>
              <a:rPr lang="en-US" sz="1200" b="0" i="0" kern="1200" baseline="0" dirty="0" smtClean="0">
                <a:solidFill>
                  <a:schemeClr val="tx1"/>
                </a:solidFill>
                <a:effectLst/>
                <a:latin typeface="Arial" charset="0"/>
                <a:ea typeface="+mn-ea"/>
                <a:cs typeface="+mn-cs"/>
              </a:rPr>
              <a:t> accepted to </a:t>
            </a:r>
            <a:r>
              <a:rPr lang="en-US" sz="1200" b="0" i="0" kern="1200" baseline="0" dirty="0" err="1" smtClean="0">
                <a:solidFill>
                  <a:schemeClr val="tx1"/>
                </a:solidFill>
                <a:effectLst/>
                <a:latin typeface="Arial" charset="0"/>
                <a:ea typeface="+mn-ea"/>
                <a:cs typeface="+mn-cs"/>
              </a:rPr>
              <a:t>OpenCV</a:t>
            </a:r>
            <a:endParaRPr lang="en-US" sz="1200" b="0" i="0" kern="1200" baseline="0" dirty="0" smtClean="0">
              <a:solidFill>
                <a:schemeClr val="tx1"/>
              </a:solidFill>
              <a:effectLst/>
              <a:latin typeface="Arial" charset="0"/>
              <a:ea typeface="+mn-ea"/>
              <a:cs typeface="+mn-cs"/>
            </a:endParaRP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Nop Jiarathanakul, WebGL Autodesk</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Uriah Baalke, Floored</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Collin Boots, Final point-cloud project went into this thesis</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Yuqin Shao, Mozilla Hacks article</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Sijie Tian, Mozilla Hacks article</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smtClean="0"/>
              <a:t>Rohith Chandran, </a:t>
            </a:r>
            <a:r>
              <a:rPr lang="en-US" baseline="0" dirty="0" err="1" smtClean="0"/>
              <a:t>ZeniMax</a:t>
            </a:r>
            <a:r>
              <a:rPr lang="en-US" baseline="0" dirty="0" smtClean="0"/>
              <a:t> Online, had deep graphics pipeline knowledge from implementing the rasterizer</a:t>
            </a:r>
          </a:p>
          <a:p>
            <a:pPr marL="171450" marR="0" indent="-17145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baseline="0" dirty="0" smtClean="0"/>
          </a:p>
          <a:p>
            <a:pPr eaLnBrk="1" hangingPunct="1">
              <a:defRPr/>
            </a:pPr>
            <a:r>
              <a:rPr lang="en-US" dirty="0" smtClean="0"/>
              <a:t>Students whose futures were significantly influenced, e.g., jobs, etc., by CIS 565.  Not based on grades.</a:t>
            </a:r>
          </a:p>
          <a:p>
            <a:pPr eaLnBrk="1" hangingPunct="1">
              <a:defRPr/>
            </a:pPr>
            <a:endParaRPr lang="en-US" dirty="0" smtClean="0"/>
          </a:p>
          <a:p>
            <a:pPr eaLnBrk="1" hangingPunct="1">
              <a:defRPr/>
            </a:pPr>
            <a:r>
              <a:rPr lang="en-US" dirty="0" smtClean="0"/>
              <a:t>Many more students that either I didn’t teach or have not heard from.  (I didn’t teach Jon, but he was a TA).  I feel that every student has gained something significant from this course,</a:t>
            </a:r>
            <a:r>
              <a:rPr lang="en-US" baseline="0" dirty="0" smtClean="0"/>
              <a:t> e.g., motivation, increased passion, etc.</a:t>
            </a:r>
            <a:endParaRPr lang="en-US" dirty="0" smtClean="0"/>
          </a:p>
        </p:txBody>
      </p:sp>
      <p:sp>
        <p:nvSpPr>
          <p:cNvPr id="47108"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5F23BBE0-0A83-414F-B668-DDAAACA13D2C}" type="slidenum">
              <a:rPr lang="en-US" smtClean="0"/>
              <a:pPr/>
              <a:t>7</a:t>
            </a:fld>
            <a:endParaRPr lang="en-US" smtClean="0"/>
          </a:p>
        </p:txBody>
      </p:sp>
    </p:spTree>
    <p:extLst>
      <p:ext uri="{BB962C8B-B14F-4D97-AF65-F5344CB8AC3E}">
        <p14:creationId xmlns:p14="http://schemas.microsoft.com/office/powerpoint/2010/main" val="3630586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pPr eaLnBrk="1" hangingPunct="1"/>
            <a:r>
              <a:rPr lang="en-US" dirty="0" smtClean="0"/>
              <a:t>I don’t officially check prerequisites; the</a:t>
            </a:r>
            <a:r>
              <a:rPr lang="en-US" baseline="0" dirty="0" smtClean="0"/>
              <a:t> path tracer project will.</a:t>
            </a:r>
            <a:endParaRPr lang="en-US" dirty="0" smtClean="0"/>
          </a:p>
        </p:txBody>
      </p:sp>
      <p:sp>
        <p:nvSpPr>
          <p:cNvPr id="4915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51D9173-69A6-4E86-A874-F54A643C9525}" type="slidenum">
              <a:rPr lang="en-US" smtClean="0"/>
              <a:pPr/>
              <a:t>8</a:t>
            </a:fld>
            <a:endParaRPr lang="en-US" smtClean="0"/>
          </a:p>
        </p:txBody>
      </p:sp>
    </p:spTree>
    <p:extLst>
      <p:ext uri="{BB962C8B-B14F-4D97-AF65-F5344CB8AC3E}">
        <p14:creationId xmlns:p14="http://schemas.microsoft.com/office/powerpoint/2010/main" val="1235712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Default to ask publically</a:t>
            </a:r>
            <a:r>
              <a:rPr lang="en-US" baseline="0" dirty="0" smtClean="0"/>
              <a:t> for the benefit of the entire class.</a:t>
            </a:r>
          </a:p>
          <a:p>
            <a:endParaRPr lang="en-US" baseline="0" dirty="0" smtClean="0"/>
          </a:p>
          <a:p>
            <a:r>
              <a:rPr lang="en-US" baseline="0" dirty="0" smtClean="0"/>
              <a:t>You’ll be involved in many communities throughout your career, let’s start now.</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10</a:t>
            </a:fld>
            <a:endParaRPr lang="en-US"/>
          </a:p>
        </p:txBody>
      </p:sp>
    </p:spTree>
    <p:extLst>
      <p:ext uri="{BB962C8B-B14F-4D97-AF65-F5344CB8AC3E}">
        <p14:creationId xmlns:p14="http://schemas.microsoft.com/office/powerpoint/2010/main" val="24793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pPr eaLnBrk="1" hangingPunct="1"/>
            <a:r>
              <a:rPr lang="en-US" smtClean="0"/>
              <a:t>Everyone needs to learn how to use source control.  Learn best practices now while in school.  Also better for collaboration and backups.</a:t>
            </a:r>
          </a:p>
        </p:txBody>
      </p:sp>
      <p:sp>
        <p:nvSpPr>
          <p:cNvPr id="48132"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59532A3F-2C09-48C9-9AD3-615225308D5E}" type="slidenum">
              <a:rPr lang="en-US" smtClean="0"/>
              <a:pPr/>
              <a:t>11</a:t>
            </a:fld>
            <a:endParaRPr lang="en-US" smtClean="0"/>
          </a:p>
        </p:txBody>
      </p:sp>
    </p:spTree>
    <p:extLst>
      <p:ext uri="{BB962C8B-B14F-4D97-AF65-F5344CB8AC3E}">
        <p14:creationId xmlns:p14="http://schemas.microsoft.com/office/powerpoint/2010/main" val="3207995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mn-cs"/>
              </a:rPr>
              <a:t>I frequently post GPU and graphics job openings to it.  Employers come directly to me requesting CIS 565 students.</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12</a:t>
            </a:fld>
            <a:endParaRPr lang="en-US"/>
          </a:p>
        </p:txBody>
      </p:sp>
    </p:spTree>
    <p:extLst>
      <p:ext uri="{BB962C8B-B14F-4D97-AF65-F5344CB8AC3E}">
        <p14:creationId xmlns:p14="http://schemas.microsoft.com/office/powerpoint/2010/main" val="1769695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pPr eaLnBrk="1" hangingPunct="1"/>
            <a:r>
              <a:rPr lang="en-US" dirty="0" smtClean="0"/>
              <a:t>If</a:t>
            </a:r>
            <a:r>
              <a:rPr lang="en-US" baseline="0" dirty="0" smtClean="0"/>
              <a:t> you get only one book, get Real-Time Rendering.</a:t>
            </a:r>
          </a:p>
          <a:p>
            <a:pPr eaLnBrk="1" hangingPunct="1"/>
            <a:endParaRPr lang="en-US" baseline="0" dirty="0" smtClean="0"/>
          </a:p>
          <a:p>
            <a:pPr eaLnBrk="1" hangingPunct="1"/>
            <a:r>
              <a:rPr lang="en-US" baseline="0" dirty="0" smtClean="0"/>
              <a:t>The best people I know read a lot.</a:t>
            </a:r>
            <a:endParaRPr lang="en-US" dirty="0" smtClean="0"/>
          </a:p>
        </p:txBody>
      </p:sp>
      <p:sp>
        <p:nvSpPr>
          <p:cNvPr id="50180"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EAED39E-D778-4C75-9CDF-7AE6FC47C5BA}" type="slidenum">
              <a:rPr lang="en-US" smtClean="0"/>
              <a:pPr/>
              <a:t>13</a:t>
            </a:fld>
            <a:endParaRPr lang="en-US" smtClean="0"/>
          </a:p>
        </p:txBody>
      </p:sp>
    </p:spTree>
    <p:extLst>
      <p:ext uri="{BB962C8B-B14F-4D97-AF65-F5344CB8AC3E}">
        <p14:creationId xmlns:p14="http://schemas.microsoft.com/office/powerpoint/2010/main" val="2611591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pPr eaLnBrk="1" hangingPunct="1"/>
            <a:r>
              <a:rPr lang="en-US" smtClean="0"/>
              <a:t>The game industry is now larger than the movie industry.  The demand for realistic graphics has driven innovation.</a:t>
            </a:r>
          </a:p>
        </p:txBody>
      </p:sp>
      <p:sp>
        <p:nvSpPr>
          <p:cNvPr id="5120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04136E0-5B31-4FFF-A5CC-3E939D52C59F}" type="slidenum">
              <a:rPr lang="en-US" smtClean="0"/>
              <a:pPr/>
              <a:t>14</a:t>
            </a:fld>
            <a:endParaRPr lang="en-US" smtClean="0"/>
          </a:p>
        </p:txBody>
      </p:sp>
    </p:spTree>
    <p:extLst>
      <p:ext uri="{BB962C8B-B14F-4D97-AF65-F5344CB8AC3E}">
        <p14:creationId xmlns:p14="http://schemas.microsoft.com/office/powerpoint/2010/main" val="3580094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eaLnBrk="1" hangingPunct="1">
              <a:buFont typeface="Arial" pitchFamily="34" charset="0"/>
              <a:buChar char="•"/>
              <a:defRPr/>
            </a:pPr>
            <a:r>
              <a:rPr lang="en-US" dirty="0" smtClean="0"/>
              <a:t>Focus GPU memory model and threading.</a:t>
            </a:r>
          </a:p>
          <a:p>
            <a:pPr marL="171450" indent="-171450" eaLnBrk="1" hangingPunct="1">
              <a:buFont typeface="Arial" pitchFamily="34" charset="0"/>
              <a:buChar char="•"/>
              <a:defRPr/>
            </a:pPr>
            <a:r>
              <a:rPr lang="en-US" dirty="0" smtClean="0"/>
              <a:t>Differences, and now similarities, between GPU and CPU.</a:t>
            </a:r>
          </a:p>
          <a:p>
            <a:pPr eaLnBrk="1" hangingPunct="1">
              <a:buFont typeface="Arial" pitchFamily="34" charset="0"/>
              <a:buNone/>
              <a:defRPr/>
            </a:pPr>
            <a:endParaRPr lang="en-US" dirty="0" smtClean="0"/>
          </a:p>
        </p:txBody>
      </p:sp>
      <p:sp>
        <p:nvSpPr>
          <p:cNvPr id="52228"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B900909-D356-4E88-9558-314D1A84882A}" type="slidenum">
              <a:rPr lang="en-US" smtClean="0"/>
              <a:pPr/>
              <a:t>15</a:t>
            </a:fld>
            <a:endParaRPr lang="en-US" smtClean="0"/>
          </a:p>
        </p:txBody>
      </p:sp>
    </p:spTree>
    <p:extLst>
      <p:ext uri="{BB962C8B-B14F-4D97-AF65-F5344CB8AC3E}">
        <p14:creationId xmlns:p14="http://schemas.microsoft.com/office/powerpoint/2010/main" val="398032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pPr marL="171450" indent="-171450" eaLnBrk="1" hangingPunct="1">
              <a:buFontTx/>
              <a:buChar char="•"/>
            </a:pPr>
            <a:r>
              <a:rPr lang="en-US" dirty="0" smtClean="0"/>
              <a:t>Knowing GPU architecture is key to programming with CUDA.</a:t>
            </a:r>
          </a:p>
          <a:p>
            <a:pPr marL="628650" lvl="1" indent="-171450" eaLnBrk="1" hangingPunct="1">
              <a:buFontTx/>
              <a:buChar char="•"/>
            </a:pPr>
            <a:r>
              <a:rPr lang="en-US" dirty="0" smtClean="0"/>
              <a:t>Compute</a:t>
            </a:r>
            <a:r>
              <a:rPr lang="en-US" baseline="0" dirty="0" smtClean="0"/>
              <a:t> examples: i</a:t>
            </a:r>
            <a:r>
              <a:rPr lang="en-US" dirty="0" smtClean="0"/>
              <a:t>mage processing, computer vision, financial analysis, collision detection, path planning, etc.</a:t>
            </a:r>
          </a:p>
        </p:txBody>
      </p:sp>
      <p:sp>
        <p:nvSpPr>
          <p:cNvPr id="53252"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B3099D11-FF54-4F46-AE2A-FD7C9B7C0796}" type="slidenum">
              <a:rPr lang="en-US" smtClean="0"/>
              <a:pPr/>
              <a:t>16</a:t>
            </a:fld>
            <a:endParaRPr lang="en-US" smtClean="0"/>
          </a:p>
        </p:txBody>
      </p:sp>
    </p:spTree>
    <p:extLst>
      <p:ext uri="{BB962C8B-B14F-4D97-AF65-F5344CB8AC3E}">
        <p14:creationId xmlns:p14="http://schemas.microsoft.com/office/powerpoint/2010/main" val="3284991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Hardware for a GPU solution is cheaper than a parallel CPU solution.</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17</a:t>
            </a:fld>
            <a:endParaRPr lang="en-US"/>
          </a:p>
        </p:txBody>
      </p:sp>
    </p:spTree>
    <p:extLst>
      <p:ext uri="{BB962C8B-B14F-4D97-AF65-F5344CB8AC3E}">
        <p14:creationId xmlns:p14="http://schemas.microsoft.com/office/powerpoint/2010/main" val="2988754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pPr marL="171450" indent="-171450" eaLnBrk="1" hangingPunct="1">
              <a:buFontTx/>
              <a:buChar char="•"/>
            </a:pPr>
            <a:r>
              <a:rPr lang="en-US" dirty="0" smtClean="0"/>
              <a:t>Parallel reduction, scan (prefix sums), sorting, searching, and summed area tables.</a:t>
            </a:r>
          </a:p>
        </p:txBody>
      </p:sp>
      <p:sp>
        <p:nvSpPr>
          <p:cNvPr id="5427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07778ED3-FCB0-4EB0-AA0C-065BD38FE8CB}" type="slidenum">
              <a:rPr lang="en-US" smtClean="0"/>
              <a:pPr/>
              <a:t>18</a:t>
            </a:fld>
            <a:endParaRPr lang="en-US" smtClean="0"/>
          </a:p>
        </p:txBody>
      </p:sp>
    </p:spTree>
    <p:extLst>
      <p:ext uri="{BB962C8B-B14F-4D97-AF65-F5344CB8AC3E}">
        <p14:creationId xmlns:p14="http://schemas.microsoft.com/office/powerpoint/2010/main" val="4165533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pPr marL="171450" indent="-171450" eaLnBrk="1" hangingPunct="1">
              <a:buFontTx/>
              <a:buChar char="•"/>
            </a:pPr>
            <a:r>
              <a:rPr lang="en-US" smtClean="0"/>
              <a:t>History of rasterization pipeline.</a:t>
            </a:r>
          </a:p>
          <a:p>
            <a:pPr marL="171450" indent="-171450" eaLnBrk="1" hangingPunct="1">
              <a:buFontTx/>
              <a:buChar char="•"/>
            </a:pPr>
            <a:r>
              <a:rPr lang="en-US" smtClean="0"/>
              <a:t>What the current generation pipeline looks like.  Where is it going?</a:t>
            </a:r>
          </a:p>
        </p:txBody>
      </p:sp>
      <p:sp>
        <p:nvSpPr>
          <p:cNvPr id="55300"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6EDE3D29-9C4B-4068-A928-C08C5F8DBF2E}" type="slidenum">
              <a:rPr lang="en-US" smtClean="0"/>
              <a:pPr/>
              <a:t>20</a:t>
            </a:fld>
            <a:endParaRPr lang="en-US" smtClean="0"/>
          </a:p>
        </p:txBody>
      </p:sp>
    </p:spTree>
    <p:extLst>
      <p:ext uri="{BB962C8B-B14F-4D97-AF65-F5344CB8AC3E}">
        <p14:creationId xmlns:p14="http://schemas.microsoft.com/office/powerpoint/2010/main" val="3216334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r>
              <a:rPr lang="en-US" sz="1200" b="0" i="0" kern="1200" dirty="0" smtClean="0">
                <a:solidFill>
                  <a:schemeClr val="tx1"/>
                </a:solidFill>
                <a:effectLst/>
                <a:latin typeface="Arial" charset="0"/>
                <a:ea typeface="+mn-ea"/>
                <a:cs typeface="+mn-cs"/>
                <a:hlinkClick r:id="rId3"/>
              </a:rPr>
              <a:t>http://developer.amd.com/media/gpu_assets/ToyShop-Eurographics_AnimationFestival.pdf</a:t>
            </a:r>
            <a:endParaRPr lang="en-US" sz="1200" b="0" i="0" kern="1200" dirty="0" smtClean="0">
              <a:solidFill>
                <a:schemeClr val="tx1"/>
              </a:solidFill>
              <a:effectLst/>
              <a:latin typeface="Arial" charset="0"/>
              <a:ea typeface="+mn-ea"/>
              <a:cs typeface="+mn-cs"/>
            </a:endParaRPr>
          </a:p>
          <a:p>
            <a:pPr eaLnBrk="1" hangingPunct="1"/>
            <a:endParaRPr lang="en-US" sz="1200" b="0" i="0" kern="1200" dirty="0" smtClean="0">
              <a:solidFill>
                <a:schemeClr val="tx1"/>
              </a:solidFill>
              <a:effectLst/>
              <a:latin typeface="Arial" charset="0"/>
              <a:ea typeface="+mn-ea"/>
              <a:cs typeface="+mn-cs"/>
            </a:endParaRP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From 2006</a:t>
            </a:r>
            <a:r>
              <a:rPr lang="en-US" sz="1200" b="0" i="0" kern="1200" baseline="0" dirty="0" smtClean="0">
                <a:solidFill>
                  <a:schemeClr val="tx1"/>
                </a:solidFill>
                <a:effectLst/>
                <a:latin typeface="Arial" charset="0"/>
                <a:ea typeface="+mn-ea"/>
                <a:cs typeface="+mn-cs"/>
              </a:rPr>
              <a:t> (pre unified shader architecture, wow) – Radeon X1800 at 26-29 fps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Parallax Occlusion Mapping – self-shadows, perspective-correct:  bricks, wood letters, sidewalks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28 MB vertex/index.  156 MB for (compressed) textures.  54 MB for </a:t>
            </a:r>
            <a:r>
              <a:rPr lang="en-US" sz="1200" b="0" i="0" kern="1200" baseline="0" dirty="0" err="1" smtClean="0">
                <a:solidFill>
                  <a:schemeClr val="tx1"/>
                </a:solidFill>
                <a:effectLst/>
                <a:latin typeface="Arial" charset="0"/>
                <a:ea typeface="+mn-ea"/>
                <a:cs typeface="+mn-cs"/>
              </a:rPr>
              <a:t>framebuffers</a:t>
            </a:r>
            <a:r>
              <a:rPr lang="en-US" sz="1200" b="0" i="0" kern="1200" baseline="0" dirty="0" smtClean="0">
                <a:solidFill>
                  <a:schemeClr val="tx1"/>
                </a:solidFill>
                <a:effectLst/>
                <a:latin typeface="Arial" charset="0"/>
                <a:ea typeface="+mn-ea"/>
                <a:cs typeface="+mn-cs"/>
              </a:rPr>
              <a:t>.  Total 240 MB.</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500 different shaders.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250 draw calls for 200-500K polygons and 0-22K particles</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Post-processing effects for glow, blurry reflections, and rain</a:t>
            </a:r>
          </a:p>
          <a:p>
            <a:pPr marL="171450" indent="-171450" eaLnBrk="1" hangingPunct="1">
              <a:buFont typeface="Arial" charset="0"/>
              <a:buChar char="•"/>
            </a:pPr>
            <a:r>
              <a:rPr lang="en-US" sz="1200" b="0" i="0" kern="1200" baseline="0" dirty="0" smtClean="0">
                <a:solidFill>
                  <a:schemeClr val="tx1"/>
                </a:solidFill>
                <a:effectLst/>
                <a:latin typeface="Arial" charset="0"/>
                <a:ea typeface="+mn-ea"/>
                <a:cs typeface="+mn-cs"/>
              </a:rPr>
              <a:t>Water simulation on GPU using Euler integration (only SM 2.0!)</a:t>
            </a:r>
          </a:p>
          <a:p>
            <a:pPr marL="171450" indent="-171450" eaLnBrk="1" hangingPunct="1">
              <a:buFont typeface="Arial" charset="0"/>
              <a:buChar char="•"/>
            </a:pPr>
            <a:endParaRPr lang="en-US" sz="1200" b="0" i="0" kern="1200" baseline="0" dirty="0" smtClean="0">
              <a:solidFill>
                <a:schemeClr val="tx1"/>
              </a:solidFill>
              <a:effectLst/>
              <a:latin typeface="Arial" charset="0"/>
              <a:ea typeface="+mn-ea"/>
              <a:cs typeface="+mn-cs"/>
            </a:endParaRPr>
          </a:p>
          <a:p>
            <a:pPr marL="171450" indent="-171450" eaLnBrk="1" hangingPunct="1">
              <a:buFont typeface="Arial" charset="0"/>
              <a:buChar char="•"/>
            </a:pPr>
            <a:endParaRPr lang="en-US" sz="1200" b="0" i="0" kern="1200" baseline="0" dirty="0" smtClean="0">
              <a:solidFill>
                <a:schemeClr val="tx1"/>
              </a:solidFill>
              <a:effectLst/>
              <a:latin typeface="Arial" charset="0"/>
              <a:ea typeface="+mn-ea"/>
              <a:cs typeface="+mn-cs"/>
            </a:endParaRPr>
          </a:p>
          <a:p>
            <a:pPr marL="171450" indent="-171450" eaLnBrk="1" hangingPunct="1">
              <a:buFont typeface="Arial" charset="0"/>
              <a:buChar char="•"/>
            </a:pPr>
            <a:endParaRPr lang="en-US" sz="1200" b="0" i="0" kern="1200" baseline="0" dirty="0" smtClean="0">
              <a:solidFill>
                <a:schemeClr val="tx1"/>
              </a:solidFill>
              <a:effectLst/>
              <a:latin typeface="Arial" charset="0"/>
              <a:ea typeface="+mn-ea"/>
              <a:cs typeface="+mn-cs"/>
            </a:endParaRPr>
          </a:p>
          <a:p>
            <a:pPr eaLnBrk="1" hangingPunct="1"/>
            <a:endParaRPr lang="en-US" sz="1200" b="0" i="0" kern="1200" dirty="0" smtClean="0">
              <a:solidFill>
                <a:schemeClr val="tx1"/>
              </a:solidFill>
              <a:effectLst/>
              <a:latin typeface="Arial" charset="0"/>
              <a:ea typeface="+mn-ea"/>
              <a:cs typeface="+mn-cs"/>
            </a:endParaRPr>
          </a:p>
        </p:txBody>
      </p:sp>
      <p:sp>
        <p:nvSpPr>
          <p:cNvPr id="5939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83F73BF-E99E-4C12-8D53-9E43F8E44596}" type="slidenum">
              <a:rPr lang="en-US" smtClean="0"/>
              <a:pPr/>
              <a:t>21</a:t>
            </a:fld>
            <a:endParaRPr lang="en-US" smtClean="0"/>
          </a:p>
        </p:txBody>
      </p:sp>
    </p:spTree>
    <p:extLst>
      <p:ext uri="{BB962C8B-B14F-4D97-AF65-F5344CB8AC3E}">
        <p14:creationId xmlns:p14="http://schemas.microsoft.com/office/powerpoint/2010/main" val="2536451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http://developer.amd.com/Resources/documentation/samples/demos/pages/AMDRadeonHD7900SeriesGraphicsReal-TimeDemos.aspx</a:t>
            </a:r>
          </a:p>
          <a:p>
            <a:endParaRPr lang="en-US" dirty="0" smtClean="0"/>
          </a:p>
          <a:p>
            <a:r>
              <a:rPr lang="en-US" dirty="0" smtClean="0"/>
              <a:t>Also see - http://www.youtube.com/watch?v=s2y7e3Zm1xc</a:t>
            </a:r>
          </a:p>
          <a:p>
            <a:endParaRPr lang="en-US" dirty="0" smtClean="0"/>
          </a:p>
          <a:p>
            <a:pPr marL="171450" indent="-171450">
              <a:buFont typeface="Arial" charset="0"/>
              <a:buChar char="•"/>
            </a:pPr>
            <a:r>
              <a:rPr lang="en-US" dirty="0" smtClean="0"/>
              <a:t>Complex</a:t>
            </a:r>
            <a:r>
              <a:rPr lang="en-US" baseline="0" dirty="0" smtClean="0"/>
              <a:t> materials AND many lights AND many light models.</a:t>
            </a:r>
          </a:p>
          <a:p>
            <a:pPr marL="171450" indent="-171450">
              <a:buFont typeface="Arial" charset="0"/>
              <a:buChar char="•"/>
            </a:pPr>
            <a:r>
              <a:rPr lang="en-US" baseline="0" dirty="0" smtClean="0"/>
              <a:t>Use compute to cull lights per tile.  Forward shade per tile only with affecting lights.</a:t>
            </a:r>
          </a:p>
          <a:p>
            <a:pPr marL="171450" indent="-171450">
              <a:buFont typeface="Arial" charset="0"/>
              <a:buChar char="•"/>
            </a:pPr>
            <a:r>
              <a:rPr lang="en-US" sz="1200" kern="1200" dirty="0" smtClean="0">
                <a:solidFill>
                  <a:schemeClr val="tx1"/>
                </a:solidFill>
                <a:effectLst/>
                <a:latin typeface="Arial" charset="0"/>
                <a:ea typeface="+mn-ea"/>
                <a:cs typeface="+mn-cs"/>
              </a:rPr>
              <a:t>One bounce global illumination effects by spawning virtual point light sources where light strikes a surface.</a:t>
            </a:r>
          </a:p>
          <a:p>
            <a:pPr marL="171450" indent="-171450">
              <a:buFont typeface="Arial" charset="0"/>
              <a:buChar char="•"/>
            </a:pPr>
            <a:r>
              <a:rPr lang="en-US" sz="1200" kern="1200" dirty="0" smtClean="0">
                <a:solidFill>
                  <a:schemeClr val="tx1"/>
                </a:solidFill>
                <a:effectLst/>
                <a:latin typeface="Arial" charset="0"/>
                <a:ea typeface="+mn-ea"/>
                <a:cs typeface="+mn-cs"/>
              </a:rPr>
              <a:t>Multiple BRDF equations, realistic use of index of refraction, absorption based on wavelength for metals, etc.</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22</a:t>
            </a:fld>
            <a:endParaRPr lang="en-US"/>
          </a:p>
        </p:txBody>
      </p:sp>
    </p:spTree>
    <p:extLst>
      <p:ext uri="{BB962C8B-B14F-4D97-AF65-F5344CB8AC3E}">
        <p14:creationId xmlns:p14="http://schemas.microsoft.com/office/powerpoint/2010/main" val="6897282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pPr eaLnBrk="1" hangingPunct="1"/>
            <a:r>
              <a:rPr lang="fr-FR" smtClean="0"/>
              <a:t>Smoke - fluid simulation</a:t>
            </a:r>
          </a:p>
          <a:p>
            <a:pPr eaLnBrk="1" hangingPunct="1"/>
            <a:r>
              <a:rPr lang="fr-FR" smtClean="0"/>
              <a:t>Compute particles - bridge 1,000,000 particles</a:t>
            </a:r>
          </a:p>
          <a:p>
            <a:pPr eaLnBrk="1" hangingPunct="1"/>
            <a:r>
              <a:rPr lang="fr-FR" smtClean="0"/>
              <a:t>Terrain - Tessellation shader</a:t>
            </a:r>
            <a:endParaRPr lang="en-US" smtClean="0"/>
          </a:p>
        </p:txBody>
      </p:sp>
      <p:sp>
        <p:nvSpPr>
          <p:cNvPr id="60420"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12AEA3CA-E9B3-4F1D-8C65-CD01D16024E4}" type="slidenum">
              <a:rPr lang="en-US" smtClean="0"/>
              <a:pPr/>
              <a:t>23</a:t>
            </a:fld>
            <a:endParaRPr lang="en-US" smtClean="0"/>
          </a:p>
        </p:txBody>
      </p:sp>
    </p:spTree>
    <p:extLst>
      <p:ext uri="{BB962C8B-B14F-4D97-AF65-F5344CB8AC3E}">
        <p14:creationId xmlns:p14="http://schemas.microsoft.com/office/powerpoint/2010/main" val="479609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8350ADDB-DECA-48B8-A0C1-536680F1B0F6}" type="slidenum">
              <a:rPr lang="en-US" smtClean="0"/>
              <a:pPr/>
              <a:t>24</a:t>
            </a:fld>
            <a:endParaRPr lang="en-US" smtClean="0"/>
          </a:p>
        </p:txBody>
      </p:sp>
    </p:spTree>
    <p:extLst>
      <p:ext uri="{BB962C8B-B14F-4D97-AF65-F5344CB8AC3E}">
        <p14:creationId xmlns:p14="http://schemas.microsoft.com/office/powerpoint/2010/main" val="4037351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r>
              <a:rPr lang="en-US" sz="1200" b="0" i="0" kern="1200" dirty="0" smtClean="0">
                <a:solidFill>
                  <a:schemeClr val="tx1"/>
                </a:solidFill>
                <a:effectLst/>
                <a:latin typeface="Arial" charset="0"/>
                <a:ea typeface="+mn-ea"/>
                <a:cs typeface="+mn-cs"/>
              </a:rPr>
              <a:t>http://www.shader.org/webglcamp/slides/s2_4.pdf</a:t>
            </a:r>
          </a:p>
          <a:p>
            <a:pPr eaLnBrk="1" hangingPunct="1"/>
            <a:endParaRPr lang="en-US" sz="1200" b="0" i="0" kern="1200" dirty="0" smtClean="0">
              <a:solidFill>
                <a:schemeClr val="tx1"/>
              </a:solidFill>
              <a:effectLst/>
              <a:latin typeface="Arial" charset="0"/>
              <a:ea typeface="+mn-ea"/>
              <a:cs typeface="+mn-cs"/>
            </a:endParaRP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Quake 4 assets</a:t>
            </a: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1694 assets – compression and caching</a:t>
            </a: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353 lights, 346 particle systems – culling with portals and bounding-box trees</a:t>
            </a:r>
          </a:p>
          <a:p>
            <a:pPr marL="171450" indent="-171450" eaLnBrk="1" hangingPunct="1">
              <a:buFont typeface="Arial" charset="0"/>
              <a:buChar char="•"/>
            </a:pPr>
            <a:r>
              <a:rPr lang="en-US" sz="1200" b="0" i="0" kern="1200" dirty="0" smtClean="0">
                <a:solidFill>
                  <a:schemeClr val="tx1"/>
                </a:solidFill>
                <a:effectLst/>
                <a:latin typeface="Arial" charset="0"/>
                <a:ea typeface="+mn-ea"/>
                <a:cs typeface="+mn-cs"/>
              </a:rPr>
              <a:t>55 shading techniques, 451 materials – sort by technique and material</a:t>
            </a:r>
          </a:p>
          <a:p>
            <a:pPr eaLnBrk="1" hangingPunct="1"/>
            <a:endParaRPr lang="en-US" sz="1200" b="0" i="0" kern="1200" dirty="0" smtClean="0">
              <a:solidFill>
                <a:schemeClr val="tx1"/>
              </a:solidFill>
              <a:effectLst/>
              <a:latin typeface="Arial" charset="0"/>
              <a:ea typeface="+mn-ea"/>
              <a:cs typeface="+mn-cs"/>
            </a:endParaRPr>
          </a:p>
          <a:p>
            <a:pPr eaLnBrk="1" hangingPunct="1"/>
            <a:r>
              <a:rPr lang="en-US" sz="1200" b="0" i="0" kern="1200" dirty="0" smtClean="0">
                <a:solidFill>
                  <a:schemeClr val="tx1"/>
                </a:solidFill>
                <a:effectLst/>
                <a:latin typeface="Arial" charset="0"/>
                <a:ea typeface="+mn-ea"/>
                <a:cs typeface="+mn-cs"/>
              </a:rPr>
              <a:t>“huge number of dynamic lights and shadows, high quality animated skinned characters, particle systems with multiple stages, 2D GUIs and animations mapped onto 3D objects, and a great variety of materials and shading effects.”</a:t>
            </a:r>
          </a:p>
          <a:p>
            <a:pPr eaLnBrk="1" hangingPunct="1"/>
            <a:endParaRPr lang="en-US" sz="1200" b="0" i="0" kern="1200" dirty="0" smtClean="0">
              <a:solidFill>
                <a:schemeClr val="tx1"/>
              </a:solidFill>
              <a:effectLst/>
              <a:latin typeface="Arial" charset="0"/>
              <a:ea typeface="+mn-ea"/>
              <a:cs typeface="+mn-cs"/>
            </a:endParaRPr>
          </a:p>
          <a:p>
            <a:pPr eaLnBrk="1" hangingPunct="1"/>
            <a:r>
              <a:rPr lang="en-US" sz="1200" b="0" i="0" kern="1200" dirty="0" smtClean="0">
                <a:solidFill>
                  <a:schemeClr val="tx1"/>
                </a:solidFill>
                <a:effectLst/>
                <a:latin typeface="Arial" charset="0"/>
                <a:ea typeface="+mn-ea"/>
                <a:cs typeface="+mn-cs"/>
              </a:rPr>
              <a:t>“portal-based scene manager.”</a:t>
            </a:r>
            <a:endParaRPr lang="en-US" dirty="0" smtClean="0"/>
          </a:p>
        </p:txBody>
      </p:sp>
      <p:sp>
        <p:nvSpPr>
          <p:cNvPr id="5939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83F73BF-E99E-4C12-8D53-9E43F8E44596}" type="slidenum">
              <a:rPr lang="en-US" smtClean="0"/>
              <a:pPr/>
              <a:t>25</a:t>
            </a:fld>
            <a:endParaRPr lang="en-US" smtClean="0"/>
          </a:p>
        </p:txBody>
      </p:sp>
    </p:spTree>
    <p:extLst>
      <p:ext uri="{BB962C8B-B14F-4D97-AF65-F5344CB8AC3E}">
        <p14:creationId xmlns:p14="http://schemas.microsoft.com/office/powerpoint/2010/main" val="471659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PBR materials</a:t>
            </a:r>
          </a:p>
          <a:p>
            <a:r>
              <a:rPr lang="en-US" dirty="0" smtClean="0"/>
              <a:t>IBL</a:t>
            </a:r>
          </a:p>
          <a:p>
            <a:endParaRPr lang="en-US" dirty="0" smtClean="0"/>
          </a:p>
          <a:p>
            <a:r>
              <a:rPr lang="en-US" dirty="0" smtClean="0"/>
              <a:t>http://www.marmoset.co/webglbof.html</a:t>
            </a:r>
          </a:p>
          <a:p>
            <a:endParaRPr lang="en-US" dirty="0" smtClean="0"/>
          </a:p>
          <a:p>
            <a:r>
              <a:rPr lang="en-US" dirty="0" smtClean="0"/>
              <a:t>http://www.marmoset.co/viewer/gallery</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28</a:t>
            </a:fld>
            <a:endParaRPr lang="en-US"/>
          </a:p>
        </p:txBody>
      </p:sp>
    </p:spTree>
    <p:extLst>
      <p:ext uri="{BB962C8B-B14F-4D97-AF65-F5344CB8AC3E}">
        <p14:creationId xmlns:p14="http://schemas.microsoft.com/office/powerpoint/2010/main" val="402605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pPr eaLnBrk="1" hangingPunct="1"/>
            <a:r>
              <a:rPr lang="en-US" dirty="0" smtClean="0"/>
              <a:t>And hopefully console architectures too…</a:t>
            </a:r>
          </a:p>
        </p:txBody>
      </p:sp>
      <p:sp>
        <p:nvSpPr>
          <p:cNvPr id="6144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C21BDCF-F0E3-467F-890D-795493EAA4A7}" type="slidenum">
              <a:rPr lang="en-US" smtClean="0"/>
              <a:pPr/>
              <a:t>29</a:t>
            </a:fld>
            <a:endParaRPr lang="en-US" smtClean="0"/>
          </a:p>
        </p:txBody>
      </p:sp>
    </p:spTree>
    <p:extLst>
      <p:ext uri="{BB962C8B-B14F-4D97-AF65-F5344CB8AC3E}">
        <p14:creationId xmlns:p14="http://schemas.microsoft.com/office/powerpoint/2010/main" val="4292963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pPr eaLnBrk="1" hangingPunct="1"/>
            <a:r>
              <a:rPr lang="en-US" baseline="0" dirty="0" smtClean="0"/>
              <a:t>We’ll cover Vulkan if it is released this semester.</a:t>
            </a:r>
          </a:p>
          <a:p>
            <a:pPr eaLnBrk="1" hangingPunct="1"/>
            <a:endParaRPr lang="en-US" baseline="0" dirty="0" smtClean="0"/>
          </a:p>
          <a:p>
            <a:pPr eaLnBrk="1" hangingPunct="1"/>
            <a:r>
              <a:rPr lang="en-US" baseline="0" dirty="0" smtClean="0"/>
              <a:t>Video: https://www.youtube.com/watch?v=P_I8an8jXuM</a:t>
            </a:r>
          </a:p>
          <a:p>
            <a:pPr eaLnBrk="1" hangingPunct="1"/>
            <a:endParaRPr lang="en-US" baseline="0" dirty="0" smtClean="0"/>
          </a:p>
          <a:p>
            <a:pPr eaLnBrk="1" hangingPunct="1"/>
            <a:r>
              <a:rPr lang="en-US" baseline="0" dirty="0" smtClean="0"/>
              <a:t>Image and video from: http://blog.imgtec.com/powervr/trying-out-the-new-vulkan-graphics-api-on-powervr-gpus</a:t>
            </a:r>
          </a:p>
          <a:p>
            <a:pPr eaLnBrk="1" hangingPunct="1"/>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Logo</a:t>
            </a:r>
            <a:r>
              <a:rPr lang="en-US" baseline="0" dirty="0" smtClean="0"/>
              <a:t> from https://www.khronos.org/news/logos</a:t>
            </a:r>
          </a:p>
          <a:p>
            <a:pPr eaLnBrk="1" hangingPunct="1"/>
            <a:endParaRPr lang="en-US" dirty="0" smtClean="0"/>
          </a:p>
        </p:txBody>
      </p:sp>
      <p:sp>
        <p:nvSpPr>
          <p:cNvPr id="58372"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F36FA5FD-1EC1-4378-AA0A-947873F26026}" type="slidenum">
              <a:rPr lang="en-US" smtClean="0"/>
              <a:pPr/>
              <a:t>30</a:t>
            </a:fld>
            <a:endParaRPr lang="en-US" smtClean="0"/>
          </a:p>
        </p:txBody>
      </p:sp>
    </p:spTree>
    <p:extLst>
      <p:ext uri="{BB962C8B-B14F-4D97-AF65-F5344CB8AC3E}">
        <p14:creationId xmlns:p14="http://schemas.microsoft.com/office/powerpoint/2010/main" val="2479448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pPr eaLnBrk="1" hangingPunct="1"/>
            <a:r>
              <a:rPr lang="en-US" smtClean="0"/>
              <a:t>GPUs are about doing data-parallel problems quickly!</a:t>
            </a:r>
          </a:p>
          <a:p>
            <a:pPr eaLnBrk="1" hangingPunct="1"/>
            <a:endParaRPr lang="en-US" smtClean="0"/>
          </a:p>
          <a:p>
            <a:pPr eaLnBrk="1" hangingPunct="1"/>
            <a:r>
              <a:rPr lang="en-US" smtClean="0"/>
              <a:t>Walk clock performance.  Not theoretical.</a:t>
            </a:r>
          </a:p>
          <a:p>
            <a:pPr eaLnBrk="1" hangingPunct="1"/>
            <a:endParaRPr lang="en-US" smtClean="0"/>
          </a:p>
        </p:txBody>
      </p:sp>
      <p:sp>
        <p:nvSpPr>
          <p:cNvPr id="62468"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924255DA-FD64-4938-A252-63E2CDBFC83C}" type="slidenum">
              <a:rPr lang="en-US" smtClean="0"/>
              <a:pPr/>
              <a:t>31</a:t>
            </a:fld>
            <a:endParaRPr lang="en-US" smtClean="0"/>
          </a:p>
        </p:txBody>
      </p:sp>
    </p:spTree>
    <p:extLst>
      <p:ext uri="{BB962C8B-B14F-4D97-AF65-F5344CB8AC3E}">
        <p14:creationId xmlns:p14="http://schemas.microsoft.com/office/powerpoint/2010/main" val="1681211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we’ll replace</a:t>
            </a:r>
            <a:r>
              <a:rPr lang="en-US" baseline="0" dirty="0" smtClean="0"/>
              <a:t> a lecture with a guest lecture or a </a:t>
            </a:r>
            <a:r>
              <a:rPr lang="en-US" baseline="0" dirty="0" err="1" smtClean="0"/>
              <a:t>hackathon</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32</a:t>
            </a:fld>
            <a:endParaRPr lang="en-US"/>
          </a:p>
        </p:txBody>
      </p:sp>
    </p:spTree>
    <p:extLst>
      <p:ext uri="{BB962C8B-B14F-4D97-AF65-F5344CB8AC3E}">
        <p14:creationId xmlns:p14="http://schemas.microsoft.com/office/powerpoint/2010/main" val="3767449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Fun.  Practice</a:t>
            </a:r>
            <a:r>
              <a:rPr lang="en-US" baseline="0" dirty="0" smtClean="0"/>
              <a:t> intensity.  Get exposure.  Team building.</a:t>
            </a:r>
          </a:p>
          <a:p>
            <a:endParaRPr lang="en-US" dirty="0" smtClean="0">
              <a:hlinkClick r:id="rId3"/>
            </a:endParaRPr>
          </a:p>
          <a:p>
            <a:r>
              <a:rPr lang="en-US" dirty="0" smtClean="0">
                <a:hlinkClick r:id="rId3"/>
              </a:rPr>
              <a:t>http://blog.virtualglobebook.com/2012/12/hackathons-in-classroom.html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34</a:t>
            </a:fld>
            <a:endParaRPr lang="en-US"/>
          </a:p>
        </p:txBody>
      </p:sp>
    </p:spTree>
    <p:extLst>
      <p:ext uri="{BB962C8B-B14F-4D97-AF65-F5344CB8AC3E}">
        <p14:creationId xmlns:p14="http://schemas.microsoft.com/office/powerpoint/2010/main" val="10566761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pPr eaLnBrk="1" hangingPunct="1"/>
            <a:r>
              <a:rPr lang="en-US" dirty="0" smtClean="0"/>
              <a:t>Quest for knowledge vs. question for grades.</a:t>
            </a:r>
          </a:p>
          <a:p>
            <a:pPr eaLnBrk="1" hangingPunct="1"/>
            <a:endParaRPr lang="en-US" dirty="0" smtClean="0"/>
          </a:p>
          <a:p>
            <a:pPr eaLnBrk="1" hangingPunct="1"/>
            <a:r>
              <a:rPr lang="en-US" dirty="0" smtClean="0"/>
              <a:t>Some outstanding students don’t have great grades.  Most students with great grades do well outside of school.</a:t>
            </a:r>
          </a:p>
          <a:p>
            <a:pPr eaLnBrk="1" hangingPunct="1"/>
            <a:endParaRPr lang="en-US" dirty="0" smtClean="0"/>
          </a:p>
          <a:p>
            <a:pPr eaLnBrk="1" hangingPunct="1"/>
            <a:r>
              <a:rPr lang="en-US" dirty="0" smtClean="0"/>
              <a:t>This is a pragmatic course about creating outstanding GPU/graphics developers.  I don’t care if you can pass a test.  No midterm.  Mostly no written homework except performance analysis.</a:t>
            </a:r>
          </a:p>
        </p:txBody>
      </p:sp>
      <p:sp>
        <p:nvSpPr>
          <p:cNvPr id="64516"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6A988D7F-E5FF-4E53-8812-561ABDDB5156}" type="slidenum">
              <a:rPr lang="en-US" smtClean="0"/>
              <a:pPr/>
              <a:t>36</a:t>
            </a:fld>
            <a:endParaRPr lang="en-US" smtClean="0"/>
          </a:p>
        </p:txBody>
      </p:sp>
    </p:spTree>
    <p:extLst>
      <p:ext uri="{BB962C8B-B14F-4D97-AF65-F5344CB8AC3E}">
        <p14:creationId xmlns:p14="http://schemas.microsoft.com/office/powerpoint/2010/main" val="1114972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Arial" charset="0"/>
                <a:ea typeface="+mn-ea"/>
                <a:cs typeface="+mn-cs"/>
              </a:rPr>
              <a:t>Rebrand homework as</a:t>
            </a:r>
            <a:r>
              <a:rPr lang="en-US" sz="1200" b="0" i="0" u="none" strike="noStrike" kern="1200" baseline="0" dirty="0" smtClean="0">
                <a:solidFill>
                  <a:schemeClr val="tx1"/>
                </a:solidFill>
                <a:effectLst/>
                <a:latin typeface="Arial" charset="0"/>
                <a:ea typeface="+mn-ea"/>
                <a:cs typeface="+mn-cs"/>
              </a:rPr>
              <a:t> </a:t>
            </a:r>
            <a:r>
              <a:rPr lang="en-US" sz="1200" b="0" i="0" u="none" strike="noStrike" kern="1200" dirty="0" smtClean="0">
                <a:solidFill>
                  <a:schemeClr val="tx1"/>
                </a:solidFill>
                <a:effectLst/>
                <a:latin typeface="Arial" charset="0"/>
                <a:ea typeface="+mn-ea"/>
                <a:cs typeface="+mn-cs"/>
              </a:rPr>
              <a:t>projects.  Change culture.  No one wants to do homework.</a:t>
            </a:r>
          </a:p>
          <a:p>
            <a:endParaRPr lang="en-US" sz="1200" b="0" i="0" u="none" strike="noStrike" kern="1200" dirty="0" smtClean="0">
              <a:solidFill>
                <a:schemeClr val="tx1"/>
              </a:solidFill>
              <a:effectLst/>
              <a:latin typeface="Arial" charset="0"/>
              <a:ea typeface="+mn-ea"/>
              <a:cs typeface="+mn-cs"/>
            </a:endParaRPr>
          </a:p>
          <a:p>
            <a:r>
              <a:rPr lang="en-US" sz="1200" b="0" i="0" u="none" strike="noStrike" kern="1200" dirty="0" smtClean="0">
                <a:solidFill>
                  <a:schemeClr val="tx1"/>
                </a:solidFill>
                <a:effectLst/>
                <a:latin typeface="Arial" charset="0"/>
                <a:ea typeface="+mn-ea"/>
                <a:cs typeface="+mn-cs"/>
              </a:rPr>
              <a:t>Numbers lie, but when the course gets harder,</a:t>
            </a:r>
            <a:r>
              <a:rPr lang="en-US" sz="1200" b="0" i="0" u="none" strike="noStrike" kern="1200" baseline="0" dirty="0" smtClean="0">
                <a:solidFill>
                  <a:schemeClr val="tx1"/>
                </a:solidFill>
                <a:effectLst/>
                <a:latin typeface="Arial" charset="0"/>
                <a:ea typeface="+mn-ea"/>
                <a:cs typeface="+mn-cs"/>
              </a:rPr>
              <a:t> students like it more.</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37</a:t>
            </a:fld>
            <a:endParaRPr lang="en-US"/>
          </a:p>
        </p:txBody>
      </p:sp>
    </p:spTree>
    <p:extLst>
      <p:ext uri="{BB962C8B-B14F-4D97-AF65-F5344CB8AC3E}">
        <p14:creationId xmlns:p14="http://schemas.microsoft.com/office/powerpoint/2010/main" val="3979546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Replacing student presentations with in-class demos:</a:t>
            </a:r>
            <a:r>
              <a:rPr lang="en-US" baseline="0" dirty="0" smtClean="0"/>
              <a:t> live or video, not sure yet.</a:t>
            </a:r>
          </a:p>
          <a:p>
            <a:endParaRPr lang="en-US" baseline="0" dirty="0" smtClean="0"/>
          </a:p>
          <a:p>
            <a:r>
              <a:rPr lang="en-US" baseline="0" dirty="0" smtClean="0"/>
              <a:t>Practice writing and positioning your work.</a:t>
            </a:r>
          </a:p>
          <a:p>
            <a:endParaRPr lang="en-US" baseline="0" dirty="0" smtClean="0"/>
          </a:p>
          <a:p>
            <a:r>
              <a:rPr lang="en-US" baseline="0" dirty="0" smtClean="0"/>
              <a:t>Everyone needs to learn how to talk in front of a group and sell themselves.  The demo will be the class following the due date.</a:t>
            </a:r>
          </a:p>
          <a:p>
            <a:endParaRPr lang="en-US" baseline="0" dirty="0" smtClean="0"/>
          </a:p>
          <a:p>
            <a:r>
              <a:rPr lang="en-US" baseline="0" dirty="0" smtClean="0"/>
              <a:t>In-class demos should focus on your unique features in the project – not the features everyone else also did.</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38</a:t>
            </a:fld>
            <a:endParaRPr lang="en-US"/>
          </a:p>
        </p:txBody>
      </p:sp>
    </p:spTree>
    <p:extLst>
      <p:ext uri="{BB962C8B-B14F-4D97-AF65-F5344CB8AC3E}">
        <p14:creationId xmlns:p14="http://schemas.microsoft.com/office/powerpoint/2010/main" val="3979546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is EST.  </a:t>
            </a:r>
            <a:r>
              <a:rPr lang="en-US" dirty="0" err="1" smtClean="0"/>
              <a:t>lol</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39</a:t>
            </a:fld>
            <a:endParaRPr lang="en-US"/>
          </a:p>
        </p:txBody>
      </p:sp>
    </p:spTree>
    <p:extLst>
      <p:ext uri="{BB962C8B-B14F-4D97-AF65-F5344CB8AC3E}">
        <p14:creationId xmlns:p14="http://schemas.microsoft.com/office/powerpoint/2010/main" val="39795464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34 responses from CIS 565 alumni over six semesters (5 of which Patrick taught).  The course is taught about once a year and has ~20 students.</a:t>
            </a:r>
          </a:p>
          <a:p>
            <a:endParaRPr lang="en-US" altLang="en-US" dirty="0" smtClean="0"/>
          </a:p>
        </p:txBody>
      </p:sp>
      <p:sp>
        <p:nvSpPr>
          <p:cNvPr id="634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E7CF606B-A02D-4196-82F4-B475F7B81EB2}" type="slidenum">
              <a:rPr lang="en-US" altLang="en-US" sz="1200">
                <a:latin typeface="Calibri" panose="020F0502020204030204" pitchFamily="34" charset="0"/>
              </a:rPr>
              <a:pPr/>
              <a:t>40</a:t>
            </a:fld>
            <a:endParaRPr lang="en-US" altLang="en-US" sz="1200">
              <a:latin typeface="Calibri" panose="020F0502020204030204" pitchFamily="34" charset="0"/>
            </a:endParaRPr>
          </a:p>
        </p:txBody>
      </p:sp>
    </p:spTree>
    <p:extLst>
      <p:ext uri="{BB962C8B-B14F-4D97-AF65-F5344CB8AC3E}">
        <p14:creationId xmlns:p14="http://schemas.microsoft.com/office/powerpoint/2010/main" val="2233259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Most responses were similar to this.  Companies are using git or GitHub, and are looking for students familiar it.</a:t>
            </a:r>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A113BAFB-2F39-4E05-A8F3-54250A92E304}" type="slidenum">
              <a:rPr lang="en-US" altLang="en-US" sz="1200">
                <a:latin typeface="Calibri" panose="020F0502020204030204" pitchFamily="34" charset="0"/>
              </a:rPr>
              <a:pPr/>
              <a:t>41</a:t>
            </a:fld>
            <a:endParaRPr lang="en-US" altLang="en-US" sz="1200">
              <a:latin typeface="Calibri" panose="020F0502020204030204" pitchFamily="34" charset="0"/>
            </a:endParaRPr>
          </a:p>
        </p:txBody>
      </p:sp>
    </p:spTree>
    <p:extLst>
      <p:ext uri="{BB962C8B-B14F-4D97-AF65-F5344CB8AC3E}">
        <p14:creationId xmlns:p14="http://schemas.microsoft.com/office/powerpoint/2010/main" val="930453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Common themes in Rich</a:t>
            </a:r>
            <a:r>
              <a:rPr lang="ja-JP" altLang="en-US" smtClean="0"/>
              <a:t>’</a:t>
            </a:r>
            <a:r>
              <a:rPr lang="en-US" altLang="ja-JP" smtClean="0"/>
              <a:t>s advice:</a:t>
            </a:r>
          </a:p>
          <a:p>
            <a:pPr>
              <a:buFontTx/>
              <a:buChar char="•"/>
            </a:pPr>
            <a:r>
              <a:rPr lang="en-US" altLang="en-US" smtClean="0"/>
              <a:t>Find a real need</a:t>
            </a:r>
          </a:p>
          <a:p>
            <a:pPr>
              <a:buFontTx/>
              <a:buChar char="•"/>
            </a:pPr>
            <a:r>
              <a:rPr lang="en-US" altLang="en-US" smtClean="0"/>
              <a:t>Be visible</a:t>
            </a:r>
          </a:p>
          <a:p>
            <a:endParaRPr lang="en-US" altLang="en-US" smtClean="0"/>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1E4D983E-8F4B-4924-8BCF-EAC6F1273498}" type="slidenum">
              <a:rPr lang="en-US" altLang="en-US" sz="1200">
                <a:latin typeface="Calibri" panose="020F0502020204030204" pitchFamily="34" charset="0"/>
              </a:rPr>
              <a:pPr/>
              <a:t>44</a:t>
            </a:fld>
            <a:endParaRPr lang="en-US" altLang="en-US" sz="1200">
              <a:latin typeface="Calibri" panose="020F0502020204030204" pitchFamily="34" charset="0"/>
            </a:endParaRPr>
          </a:p>
        </p:txBody>
      </p:sp>
    </p:spTree>
    <p:extLst>
      <p:ext uri="{BB962C8B-B14F-4D97-AF65-F5344CB8AC3E}">
        <p14:creationId xmlns:p14="http://schemas.microsoft.com/office/powerpoint/2010/main" val="723794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Keep in mind, it didn</a:t>
            </a:r>
            <a:r>
              <a:rPr lang="ja-JP" altLang="en-US" smtClean="0"/>
              <a:t>’</a:t>
            </a:r>
            <a:r>
              <a:rPr lang="en-US" altLang="ja-JP" smtClean="0"/>
              <a:t>t hurt the students who said No, and it helped 51.5%.  I expect this to only increase as recruiting practices continue to change.</a:t>
            </a:r>
          </a:p>
          <a:p>
            <a:endParaRPr lang="en-US" altLang="en-US" smtClean="0"/>
          </a:p>
          <a:p>
            <a:r>
              <a:rPr lang="en-US" altLang="en-US" smtClean="0"/>
              <a:t>Several students also already had jobs before starting the course or received full-time positions based on their internships.</a:t>
            </a:r>
          </a:p>
        </p:txBody>
      </p:sp>
      <p:sp>
        <p:nvSpPr>
          <p:cNvPr id="675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A3B24002-03E3-47BF-A2C7-84957F4ABB6B}" type="slidenum">
              <a:rPr lang="en-US" altLang="en-US" sz="1200">
                <a:latin typeface="Calibri" panose="020F0502020204030204" pitchFamily="34" charset="0"/>
              </a:rPr>
              <a:pPr/>
              <a:t>46</a:t>
            </a:fld>
            <a:endParaRPr lang="en-US" altLang="en-US" sz="1200">
              <a:latin typeface="Calibri" panose="020F0502020204030204" pitchFamily="34" charset="0"/>
            </a:endParaRPr>
          </a:p>
        </p:txBody>
      </p:sp>
    </p:spTree>
    <p:extLst>
      <p:ext uri="{BB962C8B-B14F-4D97-AF65-F5344CB8AC3E}">
        <p14:creationId xmlns:p14="http://schemas.microsoft.com/office/powerpoint/2010/main" val="18670755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This quote is representative of many responses:</a:t>
            </a:r>
          </a:p>
          <a:p>
            <a:pPr>
              <a:buFontTx/>
              <a:buChar char="•"/>
            </a:pPr>
            <a:r>
              <a:rPr lang="en-US" altLang="en-US" smtClean="0"/>
              <a:t>The project portfolio is useful: demos, videos</a:t>
            </a:r>
          </a:p>
          <a:p>
            <a:pPr>
              <a:buFontTx/>
              <a:buChar char="•"/>
            </a:pPr>
            <a:r>
              <a:rPr lang="en-US" altLang="en-US" smtClean="0"/>
              <a:t>Employers generally don</a:t>
            </a:r>
            <a:r>
              <a:rPr lang="ja-JP" altLang="en-US" smtClean="0"/>
              <a:t>’</a:t>
            </a:r>
            <a:r>
              <a:rPr lang="en-US" altLang="ja-JP" smtClean="0"/>
              <a:t>t look at the code (or the student doesn</a:t>
            </a:r>
            <a:r>
              <a:rPr lang="ja-JP" altLang="en-US" smtClean="0"/>
              <a:t>’</a:t>
            </a:r>
            <a:r>
              <a:rPr lang="en-US" altLang="ja-JP" smtClean="0"/>
              <a:t>t realize it)</a:t>
            </a:r>
          </a:p>
          <a:p>
            <a:pPr>
              <a:buFontTx/>
              <a:buChar char="•"/>
            </a:pPr>
            <a:r>
              <a:rPr lang="en-US" altLang="en-US" smtClean="0"/>
              <a:t>The interview itself is what matters</a:t>
            </a:r>
          </a:p>
        </p:txBody>
      </p:sp>
      <p:sp>
        <p:nvSpPr>
          <p:cNvPr id="696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D379313C-8DA4-4B7F-9B0B-2BB432235903}" type="slidenum">
              <a:rPr lang="en-US" altLang="en-US" sz="1200">
                <a:latin typeface="Calibri" panose="020F0502020204030204" pitchFamily="34" charset="0"/>
              </a:rPr>
              <a:pPr/>
              <a:t>47</a:t>
            </a:fld>
            <a:endParaRPr lang="en-US" altLang="en-US" sz="1200">
              <a:latin typeface="Calibri" panose="020F0502020204030204" pitchFamily="34" charset="0"/>
            </a:endParaRPr>
          </a:p>
        </p:txBody>
      </p:sp>
    </p:spTree>
    <p:extLst>
      <p:ext uri="{BB962C8B-B14F-4D97-AF65-F5344CB8AC3E}">
        <p14:creationId xmlns:p14="http://schemas.microsoft.com/office/powerpoint/2010/main" val="42752842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Being asked about your own code is a great way to stack the odds in your favor.</a:t>
            </a:r>
          </a:p>
          <a:p>
            <a:endParaRPr lang="en-US" altLang="en-US" smtClean="0"/>
          </a:p>
          <a:p>
            <a:r>
              <a:rPr lang="en-US" altLang="en-US" smtClean="0"/>
              <a:t>I expect more companies to ask for code samples; as a hiring manager, I do.</a:t>
            </a:r>
          </a:p>
        </p:txBody>
      </p:sp>
      <p:sp>
        <p:nvSpPr>
          <p:cNvPr id="716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BCB6FA2D-273A-4AE3-B420-502002652C7C}" type="slidenum">
              <a:rPr lang="en-US" altLang="en-US" sz="1200">
                <a:latin typeface="Calibri" panose="020F0502020204030204" pitchFamily="34" charset="0"/>
              </a:rPr>
              <a:pPr/>
              <a:t>48</a:t>
            </a:fld>
            <a:endParaRPr lang="en-US" altLang="en-US" sz="1200">
              <a:latin typeface="Calibri" panose="020F0502020204030204" pitchFamily="34" charset="0"/>
            </a:endParaRPr>
          </a:p>
        </p:txBody>
      </p:sp>
    </p:spTree>
    <p:extLst>
      <p:ext uri="{BB962C8B-B14F-4D97-AF65-F5344CB8AC3E}">
        <p14:creationId xmlns:p14="http://schemas.microsoft.com/office/powerpoint/2010/main" val="74887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for a depth-of-field project, it is OK to use a third-party library to load models, but it is not OK to use a depth-of-field fragment shader found in google.</a:t>
            </a:r>
          </a:p>
          <a:p>
            <a:endParaRPr lang="en-US" dirty="0" smtClean="0"/>
          </a:p>
          <a:p>
            <a:r>
              <a:rPr lang="en-US" dirty="0" smtClean="0"/>
              <a:t>Copying from another student is not OK.  If two students</a:t>
            </a:r>
            <a:r>
              <a:rPr lang="en-US" baseline="0" dirty="0" smtClean="0"/>
              <a:t> have the same exact code, and it is wrong…</a:t>
            </a:r>
          </a:p>
          <a:p>
            <a:endParaRPr lang="en-US" dirty="0" smtClean="0"/>
          </a:p>
          <a:p>
            <a:r>
              <a:rPr lang="en-US" dirty="0" smtClean="0"/>
              <a:t>Be ready to explain</a:t>
            </a:r>
            <a:r>
              <a:rPr lang="en-US" baseline="0" dirty="0" smtClean="0"/>
              <a:t> any part of your code.</a:t>
            </a:r>
          </a:p>
          <a:p>
            <a:endParaRPr lang="en-US" baseline="0" dirty="0" smtClean="0"/>
          </a:p>
          <a:p>
            <a:r>
              <a:rPr lang="en-US" baseline="0" dirty="0" smtClean="0"/>
              <a:t>Violating academic integrity is bad for you, your peers, and your university.  It literally steals time away from making the course better for everyone.</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49</a:t>
            </a:fld>
            <a:endParaRPr lang="en-US"/>
          </a:p>
        </p:txBody>
      </p:sp>
    </p:spTree>
    <p:extLst>
      <p:ext uri="{BB962C8B-B14F-4D97-AF65-F5344CB8AC3E}">
        <p14:creationId xmlns:p14="http://schemas.microsoft.com/office/powerpoint/2010/main" val="29875281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47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6F54C514-B555-4625-8AF9-24AEC9C06B45}" type="slidenum">
              <a:rPr lang="en-US" altLang="en-US" sz="1200">
                <a:latin typeface="Calibri" panose="020F0502020204030204" pitchFamily="34" charset="0"/>
              </a:rPr>
              <a:pPr/>
              <a:t>50</a:t>
            </a:fld>
            <a:endParaRPr lang="en-US" altLang="en-US" sz="1200">
              <a:latin typeface="Calibri" panose="020F0502020204030204" pitchFamily="34" charset="0"/>
            </a:endParaRPr>
          </a:p>
        </p:txBody>
      </p:sp>
    </p:spTree>
    <p:extLst>
      <p:ext uri="{BB962C8B-B14F-4D97-AF65-F5344CB8AC3E}">
        <p14:creationId xmlns:p14="http://schemas.microsoft.com/office/powerpoint/2010/main" val="10450091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Progress: A half-semester project for a team is now a single-person project for a week!</a:t>
            </a:r>
            <a:endParaRPr lang="en-US" dirty="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51</a:t>
            </a:fld>
            <a:endParaRPr lang="en-US"/>
          </a:p>
        </p:txBody>
      </p:sp>
    </p:spTree>
    <p:extLst>
      <p:ext uri="{BB962C8B-B14F-4D97-AF65-F5344CB8AC3E}">
        <p14:creationId xmlns:p14="http://schemas.microsoft.com/office/powerpoint/2010/main" val="960827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a:t>
            </a:r>
            <a:r>
              <a:rPr lang="en-US" dirty="0" err="1" smtClean="0"/>
              <a:t>iamnop.com</a:t>
            </a:r>
            <a:r>
              <a:rPr lang="en-US" dirty="0" smtClean="0"/>
              <a:t>/</a:t>
            </a:r>
            <a:r>
              <a:rPr lang="en-US" dirty="0" err="1" smtClean="0"/>
              <a:t>raymarch</a:t>
            </a:r>
            <a:r>
              <a:rPr lang="en-US" dirty="0" smtClean="0"/>
              <a:t>/</a:t>
            </a:r>
          </a:p>
          <a:p>
            <a:r>
              <a:rPr lang="en-US" dirty="0" smtClean="0"/>
              <a:t>Blog: http://</a:t>
            </a:r>
            <a:r>
              <a:rPr lang="en-US" dirty="0" err="1" smtClean="0"/>
              <a:t>nopjia.blogspot.com</a:t>
            </a:r>
            <a:r>
              <a:rPr lang="en-US" dirty="0" smtClean="0"/>
              <a:t>/2012/04/final-</a:t>
            </a:r>
            <a:r>
              <a:rPr lang="en-US" dirty="0" err="1" smtClean="0"/>
              <a:t>deliverables.html</a:t>
            </a:r>
            <a:endParaRPr lang="en-US" dirty="0" smtClean="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53</a:t>
            </a:fld>
            <a:endParaRPr lang="en-US"/>
          </a:p>
        </p:txBody>
      </p:sp>
    </p:spTree>
    <p:extLst>
      <p:ext uri="{BB962C8B-B14F-4D97-AF65-F5344CB8AC3E}">
        <p14:creationId xmlns:p14="http://schemas.microsoft.com/office/powerpoint/2010/main" val="41973225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a:t>
            </a:r>
            <a:r>
              <a:rPr lang="en-US" dirty="0" err="1" smtClean="0"/>
              <a:t>glsl.heroku.com</a:t>
            </a:r>
            <a:r>
              <a:rPr lang="en-US" dirty="0" smtClean="0"/>
              <a:t>/e#2306.2</a:t>
            </a:r>
          </a:p>
          <a:p>
            <a:r>
              <a:rPr lang="en-US" dirty="0" smtClean="0"/>
              <a:t>Blog: http://y-</a:t>
            </a:r>
            <a:r>
              <a:rPr lang="en-US" dirty="0" err="1" smtClean="0"/>
              <a:t>alice.blogspot.com</a:t>
            </a:r>
            <a:r>
              <a:rPr lang="en-US" dirty="0" smtClean="0"/>
              <a:t>/2012/04/final-</a:t>
            </a:r>
            <a:r>
              <a:rPr lang="en-US" dirty="0" err="1" smtClean="0"/>
              <a:t>submission.html</a:t>
            </a:r>
            <a:endParaRPr lang="en-US" dirty="0" smtClean="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54</a:t>
            </a:fld>
            <a:endParaRPr lang="en-US"/>
          </a:p>
        </p:txBody>
      </p:sp>
    </p:spTree>
    <p:extLst>
      <p:ext uri="{BB962C8B-B14F-4D97-AF65-F5344CB8AC3E}">
        <p14:creationId xmlns:p14="http://schemas.microsoft.com/office/powerpoint/2010/main" val="32459517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http://wuhao1117.github.io/WebGL-Ocean-FFT/</a:t>
            </a:r>
          </a:p>
          <a:p>
            <a:r>
              <a:rPr lang="en-US" dirty="0" smtClean="0"/>
              <a:t>Info:</a:t>
            </a:r>
            <a:r>
              <a:rPr lang="en-US" baseline="0" dirty="0" smtClean="0"/>
              <a:t> http://</a:t>
            </a:r>
            <a:r>
              <a:rPr lang="en-US" baseline="0" dirty="0" err="1" smtClean="0"/>
              <a:t>www.wuhao.co</a:t>
            </a:r>
            <a:r>
              <a:rPr lang="en-US" baseline="0" dirty="0" smtClean="0"/>
              <a:t>/</a:t>
            </a:r>
            <a:r>
              <a:rPr lang="en-US" baseline="0" dirty="0" err="1" smtClean="0"/>
              <a:t>webgl-fft-ocean.html</a:t>
            </a:r>
            <a:endParaRPr lang="en-US" baseline="0" dirty="0" smtClean="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55</a:t>
            </a:fld>
            <a:endParaRPr lang="en-US"/>
          </a:p>
        </p:txBody>
      </p:sp>
    </p:spTree>
    <p:extLst>
      <p:ext uri="{BB962C8B-B14F-4D97-AF65-F5344CB8AC3E}">
        <p14:creationId xmlns:p14="http://schemas.microsoft.com/office/powerpoint/2010/main" val="31480974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a:t>
            </a:r>
            <a:r>
              <a:rPr lang="en-US" dirty="0" err="1" smtClean="0"/>
              <a:t>sijietian.com</a:t>
            </a:r>
            <a:r>
              <a:rPr lang="en-US" dirty="0" smtClean="0"/>
              <a:t>/WebGL/</a:t>
            </a:r>
            <a:r>
              <a:rPr lang="en-US" dirty="0" err="1" smtClean="0"/>
              <a:t>deferredshading</a:t>
            </a:r>
            <a:r>
              <a:rPr lang="en-US" dirty="0" smtClean="0"/>
              <a:t>/</a:t>
            </a:r>
            <a:r>
              <a:rPr lang="en-US" dirty="0" err="1" smtClean="0"/>
              <a:t>index.html</a:t>
            </a:r>
            <a:endParaRPr lang="en-US" dirty="0" smtClean="0"/>
          </a:p>
          <a:p>
            <a:r>
              <a:rPr lang="en-US" dirty="0" smtClean="0"/>
              <a:t>Article: https://</a:t>
            </a:r>
            <a:r>
              <a:rPr lang="en-US" dirty="0" err="1" smtClean="0"/>
              <a:t>hacks.mozilla.org</a:t>
            </a:r>
            <a:r>
              <a:rPr lang="en-US" dirty="0" smtClean="0"/>
              <a:t>/2014/01/</a:t>
            </a:r>
            <a:r>
              <a:rPr lang="en-US" dirty="0" err="1" smtClean="0"/>
              <a:t>webgl</a:t>
            </a:r>
            <a:r>
              <a:rPr lang="en-US" dirty="0" smtClean="0"/>
              <a:t>-deferred-shading/</a:t>
            </a:r>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56</a:t>
            </a:fld>
            <a:endParaRPr lang="en-US"/>
          </a:p>
        </p:txBody>
      </p:sp>
    </p:spTree>
    <p:extLst>
      <p:ext uri="{BB962C8B-B14F-4D97-AF65-F5344CB8AC3E}">
        <p14:creationId xmlns:p14="http://schemas.microsoft.com/office/powerpoint/2010/main" val="15855925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a:t>
            </a:r>
            <a:r>
              <a:rPr lang="pt-BR" dirty="0" err="1" smtClean="0"/>
              <a:t>http</a:t>
            </a:r>
            <a:r>
              <a:rPr lang="pt-BR" dirty="0" smtClean="0"/>
              <a:t>://</a:t>
            </a:r>
            <a:r>
              <a:rPr lang="pt-BR" dirty="0" err="1" smtClean="0"/>
              <a:t>vimeo.com</a:t>
            </a:r>
            <a:r>
              <a:rPr lang="pt-BR" dirty="0" smtClean="0"/>
              <a:t>/103072321</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https://</a:t>
            </a:r>
            <a:r>
              <a:rPr lang="en-US" dirty="0" err="1" smtClean="0"/>
              <a:t>docs.google.com</a:t>
            </a:r>
            <a:r>
              <a:rPr lang="en-US" dirty="0" smtClean="0"/>
              <a:t>/presentation/d/1JbPvI1NS7ExcDAGiAbU6cjhfUQzfhptHNNa48eK97oo/</a:t>
            </a:r>
            <a:r>
              <a:rPr lang="en-US" dirty="0" err="1" smtClean="0"/>
              <a:t>edit#slide</a:t>
            </a:r>
            <a:r>
              <a:rPr lang="en-US" dirty="0" smtClean="0"/>
              <a:t>=</a:t>
            </a:r>
            <a:r>
              <a:rPr lang="en-US" dirty="0" err="1" smtClean="0"/>
              <a:t>id.p</a:t>
            </a:r>
            <a:endParaRPr lang="en-US" dirty="0" smtClean="0"/>
          </a:p>
          <a:p>
            <a:r>
              <a:rPr lang="en-US" dirty="0" smtClean="0"/>
              <a:t>Sec3 engine: http://</a:t>
            </a:r>
            <a:r>
              <a:rPr lang="en-US" dirty="0" err="1" smtClean="0"/>
              <a:t>www.noahbenjaminlyons.com</a:t>
            </a:r>
            <a:r>
              <a:rPr lang="en-US" dirty="0" smtClean="0"/>
              <a:t>/sec3/</a:t>
            </a:r>
          </a:p>
          <a:p>
            <a:r>
              <a:rPr lang="en-US" dirty="0" smtClean="0"/>
              <a:t>Demo: http://alexmiller12.github.io/WebGL-Fluids/</a:t>
            </a:r>
          </a:p>
          <a:p>
            <a:endParaRPr lang="en-US" dirty="0" smtClean="0"/>
          </a:p>
          <a:p>
            <a:r>
              <a:rPr lang="en-US" dirty="0" smtClean="0"/>
              <a:t>SPH using density and pressure.</a:t>
            </a:r>
          </a:p>
          <a:p>
            <a:endParaRPr lang="en-US" dirty="0" smtClean="0"/>
          </a:p>
          <a:p>
            <a:r>
              <a:rPr lang="en-US" dirty="0" smtClean="0"/>
              <a:t>Alex and Noah also implemented:</a:t>
            </a:r>
          </a:p>
          <a:p>
            <a:pPr marL="171450" indent="-171450">
              <a:buFont typeface="Arial"/>
              <a:buChar char="•"/>
            </a:pPr>
            <a:r>
              <a:rPr lang="en-US" dirty="0" smtClean="0"/>
              <a:t>GPU-accelerated particle system with self-shadowing and order-independent transparency</a:t>
            </a:r>
          </a:p>
          <a:p>
            <a:pPr marL="171450" indent="-171450">
              <a:buFont typeface="Arial"/>
              <a:buChar char="•"/>
            </a:pPr>
            <a:r>
              <a:rPr lang="en-US" dirty="0" smtClean="0"/>
              <a:t>Cascaded shadow maps with percentage closer filtering</a:t>
            </a:r>
          </a:p>
          <a:p>
            <a:pPr marL="171450" indent="-171450">
              <a:buFont typeface="Arial"/>
              <a:buChar char="•"/>
            </a:pPr>
            <a:r>
              <a:rPr lang="en-US" dirty="0" smtClean="0"/>
              <a:t>Depth of field with smoothed foreground edges and variable width blur</a:t>
            </a:r>
          </a:p>
          <a:p>
            <a:pPr marL="171450" indent="-171450">
              <a:buFont typeface="Arial"/>
              <a:buChar char="•"/>
            </a:pPr>
            <a:r>
              <a:rPr lang="en-US" dirty="0" smtClean="0"/>
              <a:t>Forward and deferred shading</a:t>
            </a:r>
          </a:p>
          <a:p>
            <a:endParaRPr lang="en-US" dirty="0" smtClean="0"/>
          </a:p>
        </p:txBody>
      </p:sp>
      <p:sp>
        <p:nvSpPr>
          <p:cNvPr id="4" name="Slide Number Placeholder 3"/>
          <p:cNvSpPr>
            <a:spLocks noGrp="1"/>
          </p:cNvSpPr>
          <p:nvPr>
            <p:ph type="sldNum" sz="quarter" idx="10"/>
          </p:nvPr>
        </p:nvSpPr>
        <p:spPr/>
        <p:txBody>
          <a:bodyPr/>
          <a:lstStyle/>
          <a:p>
            <a:pPr>
              <a:defRPr/>
            </a:pPr>
            <a:fld id="{F4BDF356-1CF7-4830-A1DD-92487C04A17A}" type="slidenum">
              <a:rPr lang="en-US" smtClean="0"/>
              <a:pPr>
                <a:defRPr/>
              </a:pPr>
              <a:t>57</a:t>
            </a:fld>
            <a:endParaRPr lang="en-US"/>
          </a:p>
        </p:txBody>
      </p:sp>
    </p:spTree>
    <p:extLst>
      <p:ext uri="{BB962C8B-B14F-4D97-AF65-F5344CB8AC3E}">
        <p14:creationId xmlns:p14="http://schemas.microsoft.com/office/powerpoint/2010/main" val="8500583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Exciting for students to have their work noticed outside of class and the university.</a:t>
            </a:r>
          </a:p>
          <a:p>
            <a:endParaRPr lang="en-US" altLang="en-US" smtClean="0"/>
          </a:p>
          <a:p>
            <a:r>
              <a:rPr lang="en-US" altLang="en-US" smtClean="0"/>
              <a:t>Sometimes, someone famous will notice.</a:t>
            </a:r>
          </a:p>
          <a:p>
            <a:endParaRPr lang="en-US" altLang="en-US" smtClean="0"/>
          </a:p>
          <a:p>
            <a:r>
              <a:rPr lang="en-US" altLang="en-US" smtClean="0"/>
              <a:t>Open source isn</a:t>
            </a:r>
            <a:r>
              <a:rPr lang="ja-JP" altLang="en-US" smtClean="0"/>
              <a:t>’</a:t>
            </a:r>
            <a:r>
              <a:rPr lang="en-US" altLang="ja-JP" smtClean="0"/>
              <a:t>t necessary for twitter, but it helps drive engagement.</a:t>
            </a:r>
          </a:p>
          <a:p>
            <a:endParaRPr lang="en-US" altLang="en-US" smtClean="0"/>
          </a:p>
          <a:p>
            <a:pPr>
              <a:buFontTx/>
              <a:buChar char="•"/>
            </a:pPr>
            <a:r>
              <a:rPr lang="en-US" altLang="en-US" smtClean="0"/>
              <a:t>Dynamic geometry fractures with WebCL and WebGL by Kai Ninomiya and Jiatong He, https://twitter.com/pjcozzi/status/542364663166824450</a:t>
            </a:r>
          </a:p>
          <a:p>
            <a:pPr>
              <a:buFontTx/>
              <a:buChar char="•"/>
            </a:pPr>
            <a:r>
              <a:rPr lang="en-US" altLang="en-US" smtClean="0"/>
              <a:t>Ocean simulation in Unity by Anda Li and Yehua Lyu, https://twitter.com/pjcozzi/status/542007352925642753</a:t>
            </a:r>
          </a:p>
          <a:p>
            <a:pPr>
              <a:buFontTx/>
              <a:buChar char="•"/>
            </a:pPr>
            <a:r>
              <a:rPr lang="en-US" altLang="en-US" smtClean="0"/>
              <a:t>Rasterization pipeline byCheng-Tso Lin, https://twitter.com/pjcozzi/status/396613045553623040</a:t>
            </a:r>
          </a:p>
        </p:txBody>
      </p:sp>
      <p:sp>
        <p:nvSpPr>
          <p:cNvPr id="593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itchFamily="34" charset="-128"/>
              </a:defRPr>
            </a:lvl1pPr>
            <a:lvl2pPr marL="742950" indent="-285750">
              <a:defRPr sz="2400">
                <a:solidFill>
                  <a:schemeClr val="tx1"/>
                </a:solidFill>
                <a:latin typeface="Arial" panose="020B0604020202020204" pitchFamily="34" charset="0"/>
                <a:ea typeface="MS PGothic" pitchFamily="34" charset="-128"/>
              </a:defRPr>
            </a:lvl2pPr>
            <a:lvl3pPr marL="1143000" indent="-228600">
              <a:defRPr sz="2400">
                <a:solidFill>
                  <a:schemeClr val="tx1"/>
                </a:solidFill>
                <a:latin typeface="Arial" panose="020B0604020202020204" pitchFamily="34" charset="0"/>
                <a:ea typeface="MS PGothic" pitchFamily="34" charset="-128"/>
              </a:defRPr>
            </a:lvl3pPr>
            <a:lvl4pPr marL="1600200" indent="-228600">
              <a:defRPr sz="2400">
                <a:solidFill>
                  <a:schemeClr val="tx1"/>
                </a:solidFill>
                <a:latin typeface="Arial" panose="020B0604020202020204" pitchFamily="34" charset="0"/>
                <a:ea typeface="MS PGothic" pitchFamily="34" charset="-128"/>
              </a:defRPr>
            </a:lvl4pPr>
            <a:lvl5pPr marL="2057400" indent="-228600">
              <a:defRPr sz="2400">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fld id="{F83F9296-A00A-4B00-895C-A285EE456EBB}" type="slidenum">
              <a:rPr lang="en-US" altLang="en-US" sz="1200">
                <a:latin typeface="Calibri" panose="020F0502020204030204" pitchFamily="34" charset="0"/>
              </a:rPr>
              <a:pPr/>
              <a:t>58</a:t>
            </a:fld>
            <a:endParaRPr lang="en-US" altLang="en-US" sz="1200">
              <a:latin typeface="Calibri" panose="020F0502020204030204" pitchFamily="34" charset="0"/>
            </a:endParaRPr>
          </a:p>
        </p:txBody>
      </p:sp>
    </p:spTree>
    <p:extLst>
      <p:ext uri="{BB962C8B-B14F-4D97-AF65-F5344CB8AC3E}">
        <p14:creationId xmlns:p14="http://schemas.microsoft.com/office/powerpoint/2010/main" val="1989984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pPr eaLnBrk="1" hangingPunct="1"/>
            <a:r>
              <a:rPr lang="en-US" dirty="0" smtClean="0"/>
              <a:t>What can we learn from boxing?</a:t>
            </a:r>
          </a:p>
          <a:p>
            <a:pPr eaLnBrk="1" hangingPunct="1"/>
            <a:endParaRPr lang="en-US" dirty="0" smtClean="0"/>
          </a:p>
          <a:p>
            <a:pPr eaLnBrk="1" hangingPunct="1"/>
            <a:r>
              <a:rPr lang="en-US" dirty="0" smtClean="0"/>
              <a:t>Not to scale; ignore integrating to see the area of the region under the curve.</a:t>
            </a:r>
          </a:p>
          <a:p>
            <a:pPr eaLnBrk="1" hangingPunct="1"/>
            <a:endParaRPr lang="en-US" dirty="0" smtClean="0"/>
          </a:p>
          <a:p>
            <a:pPr eaLnBrk="1" hangingPunct="1"/>
            <a:r>
              <a:rPr lang="en-US" dirty="0" smtClean="0"/>
              <a:t>Actually, we can learn a lot more from boxing:  continuous feedback, intensity, etc.</a:t>
            </a:r>
          </a:p>
          <a:p>
            <a:pPr eaLnBrk="1" hangingPunct="1"/>
            <a:endParaRPr lang="en-US" dirty="0" smtClean="0"/>
          </a:p>
          <a:p>
            <a:pPr eaLnBrk="1" hangingPunct="1"/>
            <a:r>
              <a:rPr lang="en-US" dirty="0" smtClean="0"/>
              <a:t>Avoid burning out or making mistakes at the very end.  Avoid unforeseen problems.  “Early and often.”</a:t>
            </a:r>
          </a:p>
          <a:p>
            <a:pPr eaLnBrk="1" hangingPunct="1"/>
            <a:endParaRPr lang="en-US" dirty="0" smtClean="0"/>
          </a:p>
          <a:p>
            <a:pPr eaLnBrk="1" hangingPunct="1"/>
            <a:r>
              <a:rPr lang="en-US" dirty="0" smtClean="0"/>
              <a:t>I suggest to move the peek even sooner.  Hit it hard right away.  Line up your effort with office hours, so you can get help early and late.</a:t>
            </a:r>
          </a:p>
        </p:txBody>
      </p:sp>
      <p:sp>
        <p:nvSpPr>
          <p:cNvPr id="66564" name="Slide Number Placeholder 3"/>
          <p:cNvSpPr>
            <a:spLocks noGrp="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778DC305-1EC3-49DE-8DC4-0CA3612C8D99}" type="slidenum">
              <a:rPr lang="en-US" smtClean="0"/>
              <a:pPr/>
              <a:t>59</a:t>
            </a:fld>
            <a:endParaRPr lang="en-US" smtClean="0"/>
          </a:p>
        </p:txBody>
      </p:sp>
    </p:spTree>
    <p:extLst>
      <p:ext uri="{BB962C8B-B14F-4D97-AF65-F5344CB8AC3E}">
        <p14:creationId xmlns:p14="http://schemas.microsoft.com/office/powerpoint/2010/main" val="36527578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BB66B039-039E-4CA7-8BFF-71D7DEB161E7}" type="slidenum">
              <a:rPr lang="en-US" smtClean="0"/>
              <a:pPr/>
              <a:t>60</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dirty="0" smtClean="0"/>
              <a:t>If</a:t>
            </a:r>
            <a:r>
              <a:rPr lang="en-US" baseline="0" dirty="0" smtClean="0"/>
              <a:t> an undergrad degree is 40 courses, one course is 2.5%.</a:t>
            </a:r>
          </a:p>
          <a:p>
            <a:pPr eaLnBrk="1" hangingPunct="1"/>
            <a:endParaRPr lang="en-US" baseline="0" dirty="0" smtClean="0"/>
          </a:p>
          <a:p>
            <a:pPr eaLnBrk="1" hangingPunct="1"/>
            <a:r>
              <a:rPr lang="en-US" baseline="0" dirty="0" smtClean="0"/>
              <a:t>In 2007, I received an A+ in this course.  The same work I did today would barely pass.</a:t>
            </a:r>
            <a:endParaRPr lang="en-US" dirty="0" smtClean="0"/>
          </a:p>
        </p:txBody>
      </p:sp>
    </p:spTree>
    <p:extLst>
      <p:ext uri="{BB962C8B-B14F-4D97-AF65-F5344CB8AC3E}">
        <p14:creationId xmlns:p14="http://schemas.microsoft.com/office/powerpoint/2010/main" val="10949044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BB66B039-039E-4CA7-8BFF-71D7DEB161E7}" type="slidenum">
              <a:rPr lang="en-US" smtClean="0"/>
              <a:pPr/>
              <a:t>61</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dirty="0" smtClean="0"/>
              <a:t>SIGGRAPH session on open-source </a:t>
            </a:r>
            <a:r>
              <a:rPr lang="en-US" smtClean="0"/>
              <a:t>projects in CIS 565: https://github.com/pjcozzi/Articles/tree/master/SIGGRAPH/2015</a:t>
            </a:r>
          </a:p>
        </p:txBody>
      </p:sp>
    </p:spTree>
    <p:extLst>
      <p:ext uri="{BB962C8B-B14F-4D97-AF65-F5344CB8AC3E}">
        <p14:creationId xmlns:p14="http://schemas.microsoft.com/office/powerpoint/2010/main" val="296495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4"/>
          <p:cNvGrpSpPr>
            <a:grpSpLocks/>
          </p:cNvGrpSpPr>
          <p:nvPr/>
        </p:nvGrpSpPr>
        <p:grpSpPr bwMode="auto">
          <a:xfrm>
            <a:off x="0" y="0"/>
            <a:ext cx="9144000" cy="6858000"/>
            <a:chOff x="0" y="0"/>
            <a:chExt cx="5760" cy="4320"/>
          </a:xfrm>
        </p:grpSpPr>
        <p:sp>
          <p:nvSpPr>
            <p:cNvPr id="5" name="Rectangle 2"/>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a:latin typeface="Times New Roman" pitchFamily="18" charset="0"/>
              </a:endParaRPr>
            </a:p>
          </p:txBody>
        </p:sp>
        <p:sp>
          <p:nvSpPr>
            <p:cNvPr id="6" name="Rectangle 6"/>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grpSp>
          <p:nvGrpSpPr>
            <p:cNvPr id="7" name="Group 22"/>
            <p:cNvGrpSpPr>
              <a:grpSpLocks/>
            </p:cNvGrpSpPr>
            <p:nvPr/>
          </p:nvGrpSpPr>
          <p:grpSpPr bwMode="auto">
            <a:xfrm>
              <a:off x="0" y="672"/>
              <a:ext cx="1806" cy="1989"/>
              <a:chOff x="0" y="672"/>
              <a:chExt cx="1806" cy="1989"/>
            </a:xfrm>
          </p:grpSpPr>
          <p:sp>
            <p:nvSpPr>
              <p:cNvPr id="8" name="Rectangle 20"/>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9" name="Rectangle 21"/>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0" name="Rectangle 22"/>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1" name="Rectangle 23"/>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2" name="Rectangle 24"/>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3" name="Rectangle 25"/>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4" name="Rectangle 26"/>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5" name="Rectangle 27"/>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6" name="Rectangle 28"/>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7" name="Rectangle 29"/>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grpSp>
      </p:grpSp>
      <p:sp>
        <p:nvSpPr>
          <p:cNvPr id="39953" name="Rectangle 17"/>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US" noProof="0" smtClean="0"/>
              <a:t>Click to edit Master title style</a:t>
            </a:r>
          </a:p>
        </p:txBody>
      </p:sp>
      <p:sp>
        <p:nvSpPr>
          <p:cNvPr id="39954" name="Rectangle 18"/>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en-US" noProof="0" smtClean="0"/>
              <a:t>Click to edit Master subtitle style</a:t>
            </a:r>
          </a:p>
        </p:txBody>
      </p:sp>
      <p:sp>
        <p:nvSpPr>
          <p:cNvPr id="18" name="Rectangle 3"/>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9" name="Rectangle 4"/>
          <p:cNvSpPr>
            <a:spLocks noGrp="1" noChangeArrowheads="1"/>
          </p:cNvSpPr>
          <p:nvPr>
            <p:ph type="ftr" sz="quarter" idx="11"/>
          </p:nvPr>
        </p:nvSpPr>
        <p:spPr/>
        <p:txBody>
          <a:bodyPr/>
          <a:lstStyle>
            <a:lvl1pPr>
              <a:defRPr/>
            </a:lvl1pPr>
          </a:lstStyle>
          <a:p>
            <a:pPr>
              <a:defRPr/>
            </a:pPr>
            <a:endParaRPr lang="en-US"/>
          </a:p>
        </p:txBody>
      </p:sp>
      <p:sp>
        <p:nvSpPr>
          <p:cNvPr id="20" name="Rectangle 5"/>
          <p:cNvSpPr>
            <a:spLocks noGrp="1" noChangeArrowheads="1"/>
          </p:cNvSpPr>
          <p:nvPr>
            <p:ph type="sldNum" sz="quarter" idx="12"/>
          </p:nvPr>
        </p:nvSpPr>
        <p:spPr/>
        <p:txBody>
          <a:bodyPr/>
          <a:lstStyle>
            <a:lvl1pPr>
              <a:defRPr/>
            </a:lvl1pPr>
          </a:lstStyle>
          <a:p>
            <a:pPr>
              <a:defRPr/>
            </a:pPr>
            <a:fld id="{C8E54861-778E-42F3-AD2A-EB44076E1E59}" type="slidenum">
              <a:rPr lang="en-US"/>
              <a:pPr>
                <a:defRPr/>
              </a:pPr>
              <a:t>‹#›</a:t>
            </a:fld>
            <a:endParaRPr lang="en-US"/>
          </a:p>
        </p:txBody>
      </p:sp>
    </p:spTree>
    <p:extLst>
      <p:ext uri="{BB962C8B-B14F-4D97-AF65-F5344CB8AC3E}">
        <p14:creationId xmlns:p14="http://schemas.microsoft.com/office/powerpoint/2010/main" val="358453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CC2C293C-5088-4E30-A67C-4AADAF5FA849}"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045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CD94C7B8-8CC4-4889-AD8F-317EDBE8A857}"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72298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DF61E347-8CA3-4084-BF2E-118BFDD01F1A}" type="slidenum">
              <a:rPr lang="en-US"/>
              <a:pPr>
                <a:defRPr/>
              </a:pPr>
              <a:t>‹#›</a:t>
            </a:fld>
            <a:endParaRPr 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1263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ftr" sz="quarter" idx="10"/>
          </p:nvPr>
        </p:nvSpPr>
        <p:spPr>
          <a:ln/>
        </p:spPr>
        <p:txBody>
          <a:bodyPr/>
          <a:lstStyle>
            <a:lvl1pPr>
              <a:defRPr/>
            </a:lvl1pPr>
          </a:lstStyle>
          <a:p>
            <a:pPr>
              <a:defRPr/>
            </a:pPr>
            <a:endParaRPr lang="en-US"/>
          </a:p>
        </p:txBody>
      </p:sp>
      <p:sp>
        <p:nvSpPr>
          <p:cNvPr id="8" name="Rectangle 4"/>
          <p:cNvSpPr>
            <a:spLocks noGrp="1" noChangeArrowheads="1"/>
          </p:cNvSpPr>
          <p:nvPr>
            <p:ph type="sldNum" sz="quarter" idx="11"/>
          </p:nvPr>
        </p:nvSpPr>
        <p:spPr>
          <a:ln/>
        </p:spPr>
        <p:txBody>
          <a:bodyPr/>
          <a:lstStyle>
            <a:lvl1pPr>
              <a:defRPr/>
            </a:lvl1pPr>
          </a:lstStyle>
          <a:p>
            <a:pPr>
              <a:defRPr/>
            </a:pPr>
            <a:fld id="{E4794ADF-22CF-4A16-93CD-B60F28D4CA97}" type="slidenum">
              <a:rPr lang="en-US"/>
              <a:pPr>
                <a:defRPr/>
              </a:pPr>
              <a:t>‹#›</a:t>
            </a:fld>
            <a:endParaRPr lang="en-US"/>
          </a:p>
        </p:txBody>
      </p:sp>
      <p:sp>
        <p:nvSpPr>
          <p:cNvPr id="9"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01521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ftr" sz="quarter" idx="10"/>
          </p:nvPr>
        </p:nvSpPr>
        <p:spPr>
          <a:ln/>
        </p:spPr>
        <p:txBody>
          <a:bodyPr/>
          <a:lstStyle>
            <a:lvl1pPr>
              <a:defRPr/>
            </a:lvl1pPr>
          </a:lstStyle>
          <a:p>
            <a:pPr>
              <a:defRPr/>
            </a:pPr>
            <a:endParaRPr lang="en-US"/>
          </a:p>
        </p:txBody>
      </p:sp>
      <p:sp>
        <p:nvSpPr>
          <p:cNvPr id="4" name="Rectangle 4"/>
          <p:cNvSpPr>
            <a:spLocks noGrp="1" noChangeArrowheads="1"/>
          </p:cNvSpPr>
          <p:nvPr>
            <p:ph type="sldNum" sz="quarter" idx="11"/>
          </p:nvPr>
        </p:nvSpPr>
        <p:spPr>
          <a:ln/>
        </p:spPr>
        <p:txBody>
          <a:bodyPr/>
          <a:lstStyle>
            <a:lvl1pPr>
              <a:defRPr/>
            </a:lvl1pPr>
          </a:lstStyle>
          <a:p>
            <a:pPr>
              <a:defRPr/>
            </a:pPr>
            <a:fld id="{B2A59A2D-9DFD-4CF1-88DF-0D2AE9D78E91}" type="slidenum">
              <a:rPr lang="en-US"/>
              <a:pPr>
                <a:defRPr/>
              </a:pPr>
              <a:t>‹#›</a:t>
            </a:fld>
            <a:endParaRPr lang="en-US"/>
          </a:p>
        </p:txBody>
      </p:sp>
      <p:sp>
        <p:nvSpPr>
          <p:cNvPr id="5"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8474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a:p>
        </p:txBody>
      </p:sp>
      <p:sp>
        <p:nvSpPr>
          <p:cNvPr id="3" name="Rectangle 4"/>
          <p:cNvSpPr>
            <a:spLocks noGrp="1" noChangeArrowheads="1"/>
          </p:cNvSpPr>
          <p:nvPr>
            <p:ph type="sldNum" sz="quarter" idx="11"/>
          </p:nvPr>
        </p:nvSpPr>
        <p:spPr>
          <a:ln/>
        </p:spPr>
        <p:txBody>
          <a:bodyPr/>
          <a:lstStyle>
            <a:lvl1pPr>
              <a:defRPr/>
            </a:lvl1pPr>
          </a:lstStyle>
          <a:p>
            <a:pPr>
              <a:defRPr/>
            </a:pPr>
            <a:fld id="{5BB21DA8-9326-4960-A0CA-F2493A568D0E}" type="slidenum">
              <a:rPr lang="en-US"/>
              <a:pPr>
                <a:defRPr/>
              </a:pPr>
              <a:t>‹#›</a:t>
            </a:fld>
            <a:endParaRPr lang="en-US"/>
          </a:p>
        </p:txBody>
      </p:sp>
      <p:sp>
        <p:nvSpPr>
          <p:cNvPr id="4"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92967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6F908B7E-49EA-403A-A56A-CF5E7479FE60}" type="slidenum">
              <a:rPr lang="en-US"/>
              <a:pPr>
                <a:defRPr/>
              </a:pPr>
              <a:t>‹#›</a:t>
            </a:fld>
            <a:endParaRPr 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8244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88DC33A9-C666-4D8E-AA4A-ACE84B2F7504}" type="slidenum">
              <a:rPr lang="en-US"/>
              <a:pPr>
                <a:defRPr/>
              </a:pPr>
              <a:t>‹#›</a:t>
            </a:fld>
            <a:endParaRPr 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5075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058C159F-1E55-41A6-8339-F6DFBBA39174}"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9547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0905BD4E-B466-4610-BC18-B41E938D8A1B}" type="slidenum">
              <a:rPr lang="en-US"/>
              <a:pPr>
                <a:defRPr/>
              </a:pPr>
              <a:t>‹#›</a:t>
            </a:fld>
            <a:endParaRPr 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789556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5" name="Rectangle 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38916" name="Rectangle 4"/>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pPr>
              <a:defRPr/>
            </a:pPr>
            <a:fld id="{4A07FFE8-3058-4AB1-8B4F-2F8A07FDDDC4}" type="slidenum">
              <a:rPr lang="en-US"/>
              <a:pPr>
                <a:defRPr/>
              </a:pPr>
              <a:t>‹#›</a:t>
            </a:fld>
            <a:endParaRPr lang="en-US"/>
          </a:p>
        </p:txBody>
      </p:sp>
      <p:grpSp>
        <p:nvGrpSpPr>
          <p:cNvPr id="1028" name="Group 35"/>
          <p:cNvGrpSpPr>
            <a:grpSpLocks/>
          </p:cNvGrpSpPr>
          <p:nvPr/>
        </p:nvGrpSpPr>
        <p:grpSpPr bwMode="auto">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a:latin typeface="Times New Roman"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29"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88"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hyperlink" Target="http://cis565-fall-2012.github.io/schedule.html" TargetMode="External"/><Relationship Id="rId5" Type="http://schemas.openxmlformats.org/officeDocument/2006/relationships/hyperlink" Target="http://cis565-spring-2012.github.io/schedule.html" TargetMode="External"/><Relationship Id="rId6" Type="http://schemas.openxmlformats.org/officeDocument/2006/relationships/hyperlink" Target="http://pinoytutorial.com/techtorial/geforce-gtx-580-vs-amd-radeon-hd-6870-review-and-comparison-conclusion/"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jpeg"/><Relationship Id="rId1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eg"/><Relationship Id="rId4" Type="http://schemas.openxmlformats.org/officeDocument/2006/relationships/hyperlink" Target="http://www.seas.upenn.edu/~pcozzi/" TargetMode="External"/><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jpe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mailto:pjcozzi+cis565@gmail.com" TargetMode="External"/><Relationship Id="rId4" Type="http://schemas.openxmlformats.org/officeDocument/2006/relationships/hyperlink" Target="https://twitter.com/pjcozzi"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hyperlink" Target="http://kainino0x.github.io/"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jpeg"/><Relationship Id="rId6" Type="http://schemas.openxmlformats.org/officeDocument/2006/relationships/image" Target="../media/image19.jpeg"/><Relationship Id="rId7" Type="http://schemas.openxmlformats.org/officeDocument/2006/relationships/image" Target="../media/image20.jpe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 Id="rId11"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eas.upenn.edu/~cis565/"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groups.google.com/forum/%23!forum/cis-565-fall-2015" TargetMode="External"/><Relationship Id="rId4" Type="http://schemas.openxmlformats.org/officeDocument/2006/relationships/hyperlink" Target="mailto:cis-565-fall-2015@googlegroups.com"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signup/free" TargetMode="External"/><Relationship Id="rId4" Type="http://schemas.openxmlformats.org/officeDocument/2006/relationships/hyperlink" Target="https://github.com/CIS565-Fall-2015" TargetMode="External"/><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hyperlink" Target="https://www.linkedin.com/groups/GPU-Programming-Architecture-6540935" TargetMode="External"/><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hyperlink" Target="http://courses.engr.illinois.edu/ece498/al/Syllabus.html" TargetMode="External"/><Relationship Id="rId4" Type="http://schemas.openxmlformats.org/officeDocument/2006/relationships/image" Target="../media/image27.jpe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hyperlink" Target="http://www.ngohq.com/news/18784-nvidia-launches-geforce-gtx-580-a.html" TargetMode="External"/><Relationship Id="rId6" Type="http://schemas.openxmlformats.org/officeDocument/2006/relationships/hyperlink" Target="http://gs7.blogspot.com/2011/09/amd-radeon-hd-6990-worlds-fastest.html"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hyperlink" Target="http://www.youtube.com/watch?v=dtT3pTh_q-8" TargetMode="Externa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LtxvpS5AYHQ" TargetMode="External"/><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hyperlink" Target="http://www.youtube.com/watch?v=zYweEn6DFcU" TargetMode="Externa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hyperlink" Target="http://www.nvidia.com/object/GTX_400_games_demos.html" TargetMode="Externa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AJg_BmY9-8o" TargetMode="External"/><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log.mozilla.org/blog/2014/03/12/mozilla-and-epic-preview-unreal-engine-4-running-in-firefox/" TargetMode="External"/><Relationship Id="rId3"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 Id="rId3" Type="http://schemas.openxmlformats.org/officeDocument/2006/relationships/hyperlink" Target="http://www.doarama.com/"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marmoset.co/viewer/gallery" TargetMode="External"/><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hyperlink" Target="https://www.youtube.com/watch?v=P_I8an8jXuM" TargetMode="External"/><Relationship Id="rId5"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edu"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www.upenn.edu/academicintegrity/"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 Id="rId3" Type="http://schemas.openxmlformats.org/officeDocument/2006/relationships/hyperlink" Target="http://cis565-fall-2012.github.io/index.html"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iamnop.com/" TargetMode="External"/><Relationship Id="rId4" Type="http://schemas.openxmlformats.org/officeDocument/2006/relationships/hyperlink" Target="http://iamnop.com/raymarch/" TargetMode="External"/><Relationship Id="rId5"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4.xml.rels><?xml version="1.0" encoding="UTF-8" standalone="yes"?>
<Relationships xmlns="http://schemas.openxmlformats.org/package/2006/relationships"><Relationship Id="rId3" Type="http://schemas.openxmlformats.org/officeDocument/2006/relationships/hyperlink" Target="http://alice-yang.com/" TargetMode="External"/><Relationship Id="rId4" Type="http://schemas.openxmlformats.org/officeDocument/2006/relationships/hyperlink" Target="http://glsl.heroku.com/e%232306.2" TargetMode="External"/><Relationship Id="rId5"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5.xml.rels><?xml version="1.0" encoding="UTF-8" standalone="yes"?>
<Relationships xmlns="http://schemas.openxmlformats.org/package/2006/relationships"><Relationship Id="rId3" Type="http://schemas.openxmlformats.org/officeDocument/2006/relationships/hyperlink" Target="http://wuhao1117.github.io/WebGL-Ocean-FFT/" TargetMode="External"/><Relationship Id="rId4" Type="http://schemas.openxmlformats.org/officeDocument/2006/relationships/image" Target="../media/image53.png"/><Relationship Id="rId5" Type="http://schemas.openxmlformats.org/officeDocument/2006/relationships/hyperlink" Target="https://www.linkedin.com/profile/view?id=218804536" TargetMode="External"/><Relationship Id="rId6" Type="http://schemas.openxmlformats.org/officeDocument/2006/relationships/hyperlink" Target="https://www.linkedin.com/profile/view?id=85032118" TargetMode="External"/><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3" Type="http://schemas.openxmlformats.org/officeDocument/2006/relationships/hyperlink" Target="http://sijietian.com/WebGL/deferredshading/index.html" TargetMode="External"/><Relationship Id="rId4" Type="http://schemas.openxmlformats.org/officeDocument/2006/relationships/image" Target="../media/image54.png"/><Relationship Id="rId5" Type="http://schemas.openxmlformats.org/officeDocument/2006/relationships/hyperlink" Target="http://sijietian.com/" TargetMode="External"/><Relationship Id="rId6" Type="http://schemas.openxmlformats.org/officeDocument/2006/relationships/hyperlink" Target="http://www.yuqinshao.com/" TargetMode="External"/><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7.xml.rels><?xml version="1.0" encoding="UTF-8" standalone="yes"?>
<Relationships xmlns="http://schemas.openxmlformats.org/package/2006/relationships"><Relationship Id="rId3" Type="http://schemas.openxmlformats.org/officeDocument/2006/relationships/hyperlink" Target="https://www.linkedin.com/pub/alexander-miller/65/a38/829" TargetMode="External"/><Relationship Id="rId4" Type="http://schemas.openxmlformats.org/officeDocument/2006/relationships/hyperlink" Target="http://www.noahbenjaminlyons.com/" TargetMode="External"/><Relationship Id="rId5" Type="http://schemas.openxmlformats.org/officeDocument/2006/relationships/hyperlink" Target="http://www.yuqinshao.com/" TargetMode="External"/><Relationship Id="rId6" Type="http://schemas.openxmlformats.org/officeDocument/2006/relationships/hyperlink" Target="http://vimeo.com/103072321" TargetMode="External"/><Relationship Id="rId7"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3" Type="http://schemas.openxmlformats.org/officeDocument/2006/relationships/hyperlink" Target="https://groups.google.com/forum/%23!forum/cis-565-fall-2015" TargetMode="External"/><Relationship Id="rId4" Type="http://schemas.openxmlformats.org/officeDocument/2006/relationships/hyperlink" Target="https://www.linkedin.com/groups/GPU-Programming-Architecture-6540935" TargetMode="External"/><Relationship Id="rId5" Type="http://schemas.openxmlformats.org/officeDocument/2006/relationships/hyperlink" Target="https://github.com/signup/free" TargetMode="External"/><Relationship Id="rId6" Type="http://schemas.openxmlformats.org/officeDocument/2006/relationships/hyperlink" Target="https://github.com/edu" TargetMode="External"/><Relationship Id="rId7" Type="http://schemas.openxmlformats.org/officeDocument/2006/relationships/hyperlink" Target="https://github.com/CIS565-Fall-2015" TargetMode="External"/><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4600" smtClean="0"/>
              <a:t>GPU Programming and Architecture:  Course Overview</a:t>
            </a:r>
          </a:p>
        </p:txBody>
      </p:sp>
      <p:sp>
        <p:nvSpPr>
          <p:cNvPr id="3075" name="Rectangle 3"/>
          <p:cNvSpPr>
            <a:spLocks noGrp="1" noChangeArrowheads="1"/>
          </p:cNvSpPr>
          <p:nvPr>
            <p:ph type="subTitle" idx="1"/>
          </p:nvPr>
        </p:nvSpPr>
        <p:spPr/>
        <p:txBody>
          <a:bodyPr/>
          <a:lstStyle/>
          <a:p>
            <a:pPr eaLnBrk="1" hangingPunct="1">
              <a:lnSpc>
                <a:spcPct val="90000"/>
              </a:lnSpc>
            </a:pPr>
            <a:r>
              <a:rPr lang="en-US" dirty="0" smtClean="0"/>
              <a:t>Patrick Cozzi</a:t>
            </a:r>
          </a:p>
          <a:p>
            <a:pPr eaLnBrk="1" hangingPunct="1">
              <a:lnSpc>
                <a:spcPct val="90000"/>
              </a:lnSpc>
            </a:pPr>
            <a:r>
              <a:rPr lang="en-US" dirty="0" smtClean="0"/>
              <a:t>University of Pennsylvania</a:t>
            </a:r>
          </a:p>
          <a:p>
            <a:pPr eaLnBrk="1" hangingPunct="1">
              <a:lnSpc>
                <a:spcPct val="90000"/>
              </a:lnSpc>
            </a:pPr>
            <a:r>
              <a:rPr lang="en-US" dirty="0" smtClean="0"/>
              <a:t>CIS 565 - Fall 2015</a:t>
            </a:r>
          </a:p>
        </p:txBody>
      </p:sp>
      <p:pic>
        <p:nvPicPr>
          <p:cNvPr id="2" name="Picture 2" descr="Student Proje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4418" y="1605"/>
            <a:ext cx="6089581" cy="15223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nvidia geforce gtx 580 vs amd radeon hd 6870 GeForce GTX 580 VS AMD Radeon HD 6870: Review and Comparison    Conclu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128" y="2133600"/>
            <a:ext cx="3456871"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p:txBody>
          <a:bodyPr/>
          <a:lstStyle/>
          <a:p>
            <a:pPr eaLnBrk="1" hangingPunct="1"/>
            <a:r>
              <a:rPr lang="en-US" dirty="0" smtClean="0"/>
              <a:t>Lectures</a:t>
            </a:r>
          </a:p>
        </p:txBody>
      </p:sp>
      <p:sp>
        <p:nvSpPr>
          <p:cNvPr id="4100" name="Content Placeholder 1"/>
          <p:cNvSpPr>
            <a:spLocks noGrp="1"/>
          </p:cNvSpPr>
          <p:nvPr>
            <p:ph idx="1"/>
          </p:nvPr>
        </p:nvSpPr>
        <p:spPr>
          <a:xfrm>
            <a:off x="457199" y="1981200"/>
            <a:ext cx="8686799" cy="3886200"/>
          </a:xfrm>
        </p:spPr>
        <p:txBody>
          <a:bodyPr/>
          <a:lstStyle/>
          <a:p>
            <a:pPr eaLnBrk="1" hangingPunct="1"/>
            <a:r>
              <a:rPr lang="en-US" dirty="0" smtClean="0"/>
              <a:t>Monday</a:t>
            </a:r>
          </a:p>
          <a:p>
            <a:pPr eaLnBrk="1" hangingPunct="1"/>
            <a:r>
              <a:rPr lang="en-US" dirty="0" smtClean="0"/>
              <a:t>6-9pm</a:t>
            </a:r>
          </a:p>
          <a:p>
            <a:pPr eaLnBrk="1" hangingPunct="1"/>
            <a:r>
              <a:rPr lang="en-US" dirty="0" smtClean="0"/>
              <a:t>Moore 212</a:t>
            </a:r>
          </a:p>
          <a:p>
            <a:pPr marL="0" indent="0" eaLnBrk="1" hangingPunct="1">
              <a:buNone/>
            </a:pPr>
            <a:endParaRPr lang="en-US" dirty="0" smtClean="0"/>
          </a:p>
          <a:p>
            <a:pPr eaLnBrk="1" hangingPunct="1"/>
            <a:r>
              <a:rPr lang="en-US" dirty="0" smtClean="0">
                <a:hlinkClick r:id="rId4"/>
              </a:rPr>
              <a:t>Fall</a:t>
            </a:r>
            <a:r>
              <a:rPr lang="en-US" dirty="0" smtClean="0"/>
              <a:t> and </a:t>
            </a:r>
            <a:r>
              <a:rPr lang="en-US" dirty="0" smtClean="0">
                <a:hlinkClick r:id="rId5"/>
              </a:rPr>
              <a:t>Spring</a:t>
            </a:r>
            <a:r>
              <a:rPr lang="en-US" dirty="0" smtClean="0"/>
              <a:t> 2012 lectures were recorded</a:t>
            </a:r>
          </a:p>
          <a:p>
            <a:pPr eaLnBrk="1" hangingPunct="1"/>
            <a:r>
              <a:rPr lang="en-US" dirty="0" smtClean="0"/>
              <a:t>Attendance is required for guest lectures</a:t>
            </a:r>
          </a:p>
        </p:txBody>
      </p:sp>
      <p:sp>
        <p:nvSpPr>
          <p:cNvPr id="4101" name="Text Box 6"/>
          <p:cNvSpPr txBox="1">
            <a:spLocks noChangeArrowheads="1"/>
          </p:cNvSpPr>
          <p:nvPr/>
        </p:nvSpPr>
        <p:spPr bwMode="auto">
          <a:xfrm>
            <a:off x="0" y="6553200"/>
            <a:ext cx="91440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sz="1200"/>
              <a:t>Image from </a:t>
            </a:r>
            <a:r>
              <a:rPr lang="en-US" sz="1200">
                <a:hlinkClick r:id="rId6"/>
              </a:rPr>
              <a:t>http://pinoytutorial.com/techtorial/geforce-gtx-580-vs-amd-radeon-hd-6870-review-and-comparison-conclusion/</a:t>
            </a:r>
            <a:endParaRPr lang="en-US" sz="120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s.assoc-amazon.com/widgets/q?_encoding=UTF8&amp;Format=_SL160_&amp;ASIN=1439893764&amp;MarketPlace=US&amp;ID=AsinImage&amp;WS=1&amp;tag=virtua06a-20&amp;ServiceVersion=200708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6222" y="3048188"/>
            <a:ext cx="804862" cy="998279"/>
          </a:xfrm>
          <a:prstGeom prst="rect">
            <a:avLst/>
          </a:prstGeom>
          <a:noFill/>
          <a:extLst>
            <a:ext uri="{909E8E84-426E-40dd-AFC4-6F175D3DCCD1}">
              <a14:hiddenFill xmlns:a14="http://schemas.microsoft.com/office/drawing/2010/main">
                <a:solidFill>
                  <a:srgbClr val="FFFFFF"/>
                </a:solidFill>
              </a14:hiddenFill>
            </a:ext>
          </a:extLst>
        </p:spPr>
      </p:pic>
      <p:sp>
        <p:nvSpPr>
          <p:cNvPr id="5122" name="Rectangle 2"/>
          <p:cNvSpPr>
            <a:spLocks noGrp="1" noChangeArrowheads="1"/>
          </p:cNvSpPr>
          <p:nvPr>
            <p:ph type="title"/>
          </p:nvPr>
        </p:nvSpPr>
        <p:spPr/>
        <p:txBody>
          <a:bodyPr/>
          <a:lstStyle/>
          <a:p>
            <a:pPr eaLnBrk="1" hangingPunct="1"/>
            <a:r>
              <a:rPr lang="en-US" dirty="0" smtClean="0"/>
              <a:t>About Me</a:t>
            </a:r>
          </a:p>
        </p:txBody>
      </p:sp>
      <p:sp>
        <p:nvSpPr>
          <p:cNvPr id="2" name="Content Placeholder 1"/>
          <p:cNvSpPr>
            <a:spLocks noGrp="1"/>
          </p:cNvSpPr>
          <p:nvPr>
            <p:ph idx="1"/>
          </p:nvPr>
        </p:nvSpPr>
        <p:spPr>
          <a:xfrm>
            <a:off x="457200" y="1981200"/>
            <a:ext cx="8229600" cy="609600"/>
          </a:xfrm>
        </p:spPr>
        <p:txBody>
          <a:bodyPr/>
          <a:lstStyle/>
          <a:p>
            <a:pPr eaLnBrk="1" hangingPunct="1">
              <a:defRPr/>
            </a:pPr>
            <a:r>
              <a:rPr lang="en-US" dirty="0" smtClean="0"/>
              <a:t>Patrick Cozzi</a:t>
            </a:r>
          </a:p>
          <a:p>
            <a:pPr marL="0" indent="0" eaLnBrk="1" hangingPunct="1">
              <a:buFont typeface="Wingdings" pitchFamily="2" charset="2"/>
              <a:buNone/>
              <a:defRPr/>
            </a:pPr>
            <a:endParaRPr lang="en-US" dirty="0" smtClean="0"/>
          </a:p>
        </p:txBody>
      </p:sp>
      <p:sp>
        <p:nvSpPr>
          <p:cNvPr id="5124" name="Text Box 6"/>
          <p:cNvSpPr txBox="1">
            <a:spLocks noChangeArrowheads="1"/>
          </p:cNvSpPr>
          <p:nvPr/>
        </p:nvSpPr>
        <p:spPr bwMode="auto">
          <a:xfrm>
            <a:off x="0" y="6553200"/>
            <a:ext cx="91440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sz="1200" dirty="0" smtClean="0"/>
              <a:t>See </a:t>
            </a:r>
            <a:r>
              <a:rPr lang="en-US" sz="1200" dirty="0">
                <a:hlinkClick r:id="rId4"/>
              </a:rPr>
              <a:t>http://www.seas.upenn.edu/~pcozzi/</a:t>
            </a:r>
            <a:endParaRPr lang="en-US" sz="1200" dirty="0"/>
          </a:p>
        </p:txBody>
      </p:sp>
      <p:pic>
        <p:nvPicPr>
          <p:cNvPr id="5125" name="Picture 2" descr="http://img.hotbooksale.com/books/9781568817118/1/3D-Engine-Design-for-Virtual-Glob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32727" y="3022658"/>
            <a:ext cx="854075"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090127"/>
            <a:ext cx="10985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6" descr="http://www.wikicollegiate.org/images/1/1c/Penn_Cres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1924" y="4648200"/>
            <a:ext cx="801687"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59287" y="4791075"/>
            <a:ext cx="884237" cy="62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4765675"/>
            <a:ext cx="1012825"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1"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35225" y="4699000"/>
            <a:ext cx="679450"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2"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3075" y="4797425"/>
            <a:ext cx="1547812" cy="60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Cesium"/>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77970" y="3017231"/>
            <a:ext cx="1075337" cy="10601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hrono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32715" y="3048188"/>
            <a:ext cx="1528066" cy="99827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WebGL Insight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50504" y="3050043"/>
            <a:ext cx="802791" cy="9945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glT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40201" y="2979855"/>
            <a:ext cx="1945620" cy="1134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About Me</a:t>
            </a:r>
            <a:endParaRPr lang="en-US" dirty="0" smtClean="0"/>
          </a:p>
        </p:txBody>
      </p:sp>
      <p:sp>
        <p:nvSpPr>
          <p:cNvPr id="2" name="Content Placeholder 1"/>
          <p:cNvSpPr>
            <a:spLocks noGrp="1"/>
          </p:cNvSpPr>
          <p:nvPr>
            <p:ph idx="1"/>
          </p:nvPr>
        </p:nvSpPr>
        <p:spPr>
          <a:xfrm>
            <a:off x="457200" y="1981200"/>
            <a:ext cx="8229600" cy="609600"/>
          </a:xfrm>
        </p:spPr>
        <p:txBody>
          <a:bodyPr/>
          <a:lstStyle/>
          <a:p>
            <a:pPr eaLnBrk="1" hangingPunct="1">
              <a:defRPr/>
            </a:pPr>
            <a:r>
              <a:rPr lang="en-US" dirty="0"/>
              <a:t>Email</a:t>
            </a:r>
          </a:p>
          <a:p>
            <a:pPr lvl="1" eaLnBrk="1" hangingPunct="1">
              <a:defRPr/>
            </a:pPr>
            <a:r>
              <a:rPr lang="en-US" dirty="0">
                <a:hlinkClick r:id="rId3"/>
              </a:rPr>
              <a:t>pjcozzi+cis565@gmail.com</a:t>
            </a:r>
            <a:endParaRPr lang="en-US" dirty="0"/>
          </a:p>
          <a:p>
            <a:pPr eaLnBrk="1" hangingPunct="1">
              <a:defRPr/>
            </a:pPr>
            <a:r>
              <a:rPr lang="en-US" dirty="0" smtClean="0"/>
              <a:t>Twitter</a:t>
            </a:r>
          </a:p>
          <a:p>
            <a:pPr lvl="1" eaLnBrk="1" hangingPunct="1">
              <a:defRPr/>
            </a:pPr>
            <a:r>
              <a:rPr lang="en-US" dirty="0" smtClean="0">
                <a:hlinkClick r:id="rId4"/>
              </a:rPr>
              <a:t>@pjcozzi</a:t>
            </a:r>
            <a:endParaRPr lang="en-US" dirty="0" smtClean="0"/>
          </a:p>
          <a:p>
            <a:pPr eaLnBrk="1" hangingPunct="1">
              <a:defRPr/>
            </a:pPr>
            <a:r>
              <a:rPr lang="en-US" dirty="0" smtClean="0"/>
              <a:t>Office Hours</a:t>
            </a:r>
          </a:p>
          <a:p>
            <a:pPr lvl="1" eaLnBrk="1" hangingPunct="1">
              <a:defRPr/>
            </a:pPr>
            <a:r>
              <a:rPr lang="en-US" dirty="0" smtClean="0"/>
              <a:t>By appointment</a:t>
            </a:r>
          </a:p>
          <a:p>
            <a:pPr marL="0" indent="0" eaLnBrk="1" hangingPunct="1">
              <a:buFont typeface="Wingdings" pitchFamily="2" charset="2"/>
              <a:buNone/>
              <a:defRPr/>
            </a:pPr>
            <a:endParaRPr lang="en-US" dirty="0" smtClean="0"/>
          </a:p>
        </p:txBody>
      </p:sp>
    </p:spTree>
    <p:extLst>
      <p:ext uri="{BB962C8B-B14F-4D97-AF65-F5344CB8AC3E}">
        <p14:creationId xmlns:p14="http://schemas.microsoft.com/office/powerpoint/2010/main" val="304881608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About Me</a:t>
            </a:r>
            <a:endParaRPr lang="en-US" dirty="0" smtClean="0"/>
          </a:p>
        </p:txBody>
      </p:sp>
      <p:sp>
        <p:nvSpPr>
          <p:cNvPr id="2" name="Content Placeholder 1"/>
          <p:cNvSpPr>
            <a:spLocks noGrp="1"/>
          </p:cNvSpPr>
          <p:nvPr>
            <p:ph idx="1"/>
          </p:nvPr>
        </p:nvSpPr>
        <p:spPr>
          <a:xfrm>
            <a:off x="457200" y="1981200"/>
            <a:ext cx="8229600" cy="609600"/>
          </a:xfrm>
        </p:spPr>
        <p:txBody>
          <a:bodyPr/>
          <a:lstStyle/>
          <a:p>
            <a:pPr eaLnBrk="1" hangingPunct="1">
              <a:defRPr/>
            </a:pPr>
            <a:r>
              <a:rPr lang="en-US" dirty="0" smtClean="0"/>
              <a:t>Not “Professor”, “Dr.”, “Mr.”, or “Sir”</a:t>
            </a:r>
          </a:p>
          <a:p>
            <a:pPr eaLnBrk="1" hangingPunct="1">
              <a:defRPr/>
            </a:pPr>
            <a:r>
              <a:rPr lang="en-US" dirty="0" smtClean="0"/>
              <a:t>Not even “instructor”</a:t>
            </a:r>
          </a:p>
          <a:p>
            <a:pPr eaLnBrk="1" hangingPunct="1">
              <a:defRPr/>
            </a:pPr>
            <a:r>
              <a:rPr lang="en-US" dirty="0" smtClean="0"/>
              <a:t>Perhaps “organizer”</a:t>
            </a:r>
            <a:r>
              <a:rPr lang="en-US" dirty="0"/>
              <a:t>, “facilitator”</a:t>
            </a:r>
            <a:r>
              <a:rPr lang="en-US" dirty="0" smtClean="0"/>
              <a:t>, “coach”, “catalyst”, “enabler”, or “hobbyist”</a:t>
            </a:r>
          </a:p>
          <a:p>
            <a:pPr eaLnBrk="1" hangingPunct="1">
              <a:defRPr/>
            </a:pPr>
            <a:endParaRPr lang="en-US" dirty="0"/>
          </a:p>
          <a:p>
            <a:pPr eaLnBrk="1" hangingPunct="1">
              <a:defRPr/>
            </a:pPr>
            <a:r>
              <a:rPr lang="en-US" dirty="0" smtClean="0"/>
              <a:t>CIS 565 is a series of </a:t>
            </a:r>
            <a:r>
              <a:rPr lang="en-US" i="1" dirty="0" smtClean="0">
                <a:solidFill>
                  <a:srgbClr val="FFC000"/>
                </a:solidFill>
              </a:rPr>
              <a:t>projects</a:t>
            </a:r>
            <a:r>
              <a:rPr lang="en-US" dirty="0" smtClean="0"/>
              <a:t> with supporting lectures.</a:t>
            </a:r>
          </a:p>
          <a:p>
            <a:pPr marL="0" indent="0" eaLnBrk="1" hangingPunct="1">
              <a:buFont typeface="Wingdings" pitchFamily="2" charset="2"/>
              <a:buNone/>
              <a:defRPr/>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Teaching Assistant </a:t>
            </a:r>
          </a:p>
        </p:txBody>
      </p:sp>
      <p:sp>
        <p:nvSpPr>
          <p:cNvPr id="2" name="Content Placeholder 1"/>
          <p:cNvSpPr>
            <a:spLocks noGrp="1"/>
          </p:cNvSpPr>
          <p:nvPr>
            <p:ph idx="1"/>
          </p:nvPr>
        </p:nvSpPr>
        <p:spPr>
          <a:xfrm>
            <a:off x="457200" y="1981200"/>
            <a:ext cx="6324600" cy="609600"/>
          </a:xfrm>
        </p:spPr>
        <p:txBody>
          <a:bodyPr/>
          <a:lstStyle/>
          <a:p>
            <a:pPr eaLnBrk="1" hangingPunct="1">
              <a:defRPr/>
            </a:pPr>
            <a:r>
              <a:rPr lang="en-US" dirty="0"/>
              <a:t>Kai </a:t>
            </a:r>
            <a:r>
              <a:rPr lang="en-US" dirty="0" err="1"/>
              <a:t>Ninomiya</a:t>
            </a:r>
            <a:r>
              <a:rPr lang="en-US" dirty="0"/>
              <a:t>:</a:t>
            </a:r>
            <a:endParaRPr lang="en-US" dirty="0" smtClean="0"/>
          </a:p>
          <a:p>
            <a:pPr lvl="1" eaLnBrk="1" hangingPunct="1">
              <a:defRPr/>
            </a:pPr>
            <a:r>
              <a:rPr lang="en-US" sz="2000" dirty="0" err="1"/>
              <a:t>gmail</a:t>
            </a:r>
            <a:r>
              <a:rPr lang="en-US" sz="2000" dirty="0"/>
              <a:t>: kainino1+cis565</a:t>
            </a:r>
            <a:r>
              <a:rPr lang="en-US" sz="2000" dirty="0" smtClean="0"/>
              <a:t>@</a:t>
            </a:r>
          </a:p>
          <a:p>
            <a:pPr eaLnBrk="1" hangingPunct="1">
              <a:defRPr/>
            </a:pPr>
            <a:r>
              <a:rPr lang="en-US" dirty="0" smtClean="0"/>
              <a:t>Office Hours</a:t>
            </a:r>
          </a:p>
          <a:p>
            <a:pPr lvl="1" eaLnBrk="1" hangingPunct="1">
              <a:defRPr/>
            </a:pPr>
            <a:r>
              <a:rPr lang="en-US" dirty="0"/>
              <a:t>Tuesday, 6-7pm</a:t>
            </a:r>
          </a:p>
          <a:p>
            <a:pPr lvl="1" eaLnBrk="1" hangingPunct="1">
              <a:defRPr/>
            </a:pPr>
            <a:r>
              <a:rPr lang="en-US" dirty="0"/>
              <a:t>Friday 4-5pm</a:t>
            </a:r>
          </a:p>
          <a:p>
            <a:pPr lvl="1" eaLnBrk="1" hangingPunct="1">
              <a:defRPr/>
            </a:pPr>
            <a:r>
              <a:rPr lang="en-US"/>
              <a:t>Moore 103 (SIG Lab)</a:t>
            </a:r>
            <a:endParaRPr lang="en-US" dirty="0" smtClean="0"/>
          </a:p>
          <a:p>
            <a:pPr eaLnBrk="1" hangingPunct="1">
              <a:defRPr/>
            </a:pPr>
            <a:endParaRPr lang="en-US" dirty="0" smtClean="0"/>
          </a:p>
          <a:p>
            <a:pPr marL="0" indent="0" eaLnBrk="1" hangingPunct="1">
              <a:buFont typeface="Wingdings" pitchFamily="2" charset="2"/>
              <a:buNone/>
              <a:defRPr/>
            </a:pPr>
            <a:endParaRPr lang="en-US" dirty="0" smtClean="0"/>
          </a:p>
        </p:txBody>
      </p:sp>
      <p:sp>
        <p:nvSpPr>
          <p:cNvPr id="7172" name="Text Box 6"/>
          <p:cNvSpPr txBox="1">
            <a:spLocks noChangeArrowheads="1"/>
          </p:cNvSpPr>
          <p:nvPr/>
        </p:nvSpPr>
        <p:spPr bwMode="auto">
          <a:xfrm>
            <a:off x="0" y="6553200"/>
            <a:ext cx="9144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200" dirty="0">
                <a:hlinkClick r:id="rId3"/>
              </a:rPr>
              <a:t>http://kainino0x.github.io</a:t>
            </a:r>
            <a:r>
              <a:rPr lang="en-US" sz="1200" dirty="0" smtClean="0">
                <a:hlinkClick r:id="rId3"/>
              </a:rPr>
              <a:t>/</a:t>
            </a:r>
            <a:endParaRPr lang="en-US" sz="1200" dirty="0"/>
          </a:p>
        </p:txBody>
      </p:sp>
      <p:pic>
        <p:nvPicPr>
          <p:cNvPr id="3074" name="Picture 2" descr="https://github.com/kainino0x/cis565final/raw/master/img/donutshatt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828800"/>
            <a:ext cx="3581400" cy="3581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CIS 565 Hall of Fame</a:t>
            </a:r>
          </a:p>
        </p:txBody>
      </p:sp>
      <p:sp>
        <p:nvSpPr>
          <p:cNvPr id="6" name="Content Placeholder 1"/>
          <p:cNvSpPr>
            <a:spLocks noGrp="1"/>
          </p:cNvSpPr>
          <p:nvPr>
            <p:ph idx="1"/>
          </p:nvPr>
        </p:nvSpPr>
        <p:spPr>
          <a:xfrm>
            <a:off x="457200" y="6248400"/>
            <a:ext cx="8229600" cy="609600"/>
          </a:xfrm>
        </p:spPr>
        <p:txBody>
          <a:bodyPr/>
          <a:lstStyle/>
          <a:p>
            <a:pPr eaLnBrk="1" hangingPunct="1">
              <a:defRPr/>
            </a:pPr>
            <a:r>
              <a:rPr lang="en-US" dirty="0" smtClean="0"/>
              <a:t>Are you next?</a:t>
            </a:r>
          </a:p>
          <a:p>
            <a:pPr eaLnBrk="1" hangingPunct="1">
              <a:defRPr/>
            </a:pPr>
            <a:endParaRPr lang="en-US" dirty="0" smtClean="0"/>
          </a:p>
          <a:p>
            <a:pPr eaLnBrk="1" hangingPunct="1">
              <a:defRPr/>
            </a:pPr>
            <a:endParaRPr lang="en-US" dirty="0" smtClean="0"/>
          </a:p>
          <a:p>
            <a:pPr marL="0" indent="0" eaLnBrk="1" hangingPunct="1">
              <a:buFont typeface="Wingdings" pitchFamily="2" charset="2"/>
              <a:buNone/>
              <a:defRPr/>
            </a:pPr>
            <a:endParaRPr lang="en-US" dirty="0" smtClean="0"/>
          </a:p>
        </p:txBody>
      </p:sp>
      <p:sp>
        <p:nvSpPr>
          <p:cNvPr id="8199" name="Rectangle 8"/>
          <p:cNvSpPr>
            <a:spLocks noChangeArrowheads="1"/>
          </p:cNvSpPr>
          <p:nvPr/>
        </p:nvSpPr>
        <p:spPr bwMode="auto">
          <a:xfrm>
            <a:off x="1709685" y="3055203"/>
            <a:ext cx="17620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a:t>Krishnan</a:t>
            </a:r>
          </a:p>
          <a:p>
            <a:pPr algn="ctr"/>
            <a:r>
              <a:rPr lang="en-US" dirty="0"/>
              <a:t>Ramachandran</a:t>
            </a:r>
          </a:p>
        </p:txBody>
      </p:sp>
      <p:pic>
        <p:nvPicPr>
          <p:cNvPr id="8200" name="Picture 3" descr="http://m3.licdn.com/media/p/3/000/013/0e2/009cd9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3529" y="1772238"/>
            <a:ext cx="1233920" cy="123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012" y="1752733"/>
            <a:ext cx="1036493" cy="123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01" name="Rectangle 9"/>
          <p:cNvSpPr>
            <a:spLocks noChangeArrowheads="1"/>
          </p:cNvSpPr>
          <p:nvPr/>
        </p:nvSpPr>
        <p:spPr bwMode="auto">
          <a:xfrm>
            <a:off x="327224" y="3055203"/>
            <a:ext cx="12320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a:t>Jon </a:t>
            </a:r>
          </a:p>
          <a:p>
            <a:pPr algn="ctr"/>
            <a:r>
              <a:rPr lang="en-US" dirty="0"/>
              <a:t>McCaffrey</a:t>
            </a:r>
          </a:p>
        </p:txBody>
      </p:sp>
      <p:pic>
        <p:nvPicPr>
          <p:cNvPr id="8198" name="Picture 2" descr="Varun Sampa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753259"/>
            <a:ext cx="1119264" cy="123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Rectangle 10"/>
          <p:cNvSpPr>
            <a:spLocks noChangeArrowheads="1"/>
          </p:cNvSpPr>
          <p:nvPr/>
        </p:nvSpPr>
        <p:spPr bwMode="auto">
          <a:xfrm>
            <a:off x="3618304" y="3055203"/>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a:t>Varun</a:t>
            </a:r>
          </a:p>
          <a:p>
            <a:pPr algn="ctr"/>
            <a:r>
              <a:rPr lang="en-US" dirty="0"/>
              <a:t>Sampath</a:t>
            </a:r>
          </a:p>
        </p:txBody>
      </p:sp>
      <p:pic>
        <p:nvPicPr>
          <p:cNvPr id="4098" name="Picture 2" descr="https://encrypted-tbn2.google.com/images?q=tbn:ANd9GcRUijzDiM4oJkpjwfmyizXBoKeqUGPeUBAPc161nZBKD8cRro30b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0117" y="1670389"/>
            <a:ext cx="1299590" cy="12995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9"/>
          <p:cNvSpPr>
            <a:spLocks noChangeArrowheads="1"/>
          </p:cNvSpPr>
          <p:nvPr/>
        </p:nvSpPr>
        <p:spPr bwMode="auto">
          <a:xfrm>
            <a:off x="5398275" y="3055203"/>
            <a:ext cx="7232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t>Sean</a:t>
            </a:r>
          </a:p>
          <a:p>
            <a:pPr algn="ctr"/>
            <a:r>
              <a:rPr lang="en-US" dirty="0" smtClean="0"/>
              <a:t>Lilley</a:t>
            </a:r>
            <a:endParaRPr lang="en-US" dirty="0"/>
          </a:p>
        </p:txBody>
      </p:sp>
      <p:pic>
        <p:nvPicPr>
          <p:cNvPr id="4100" name="Picture 4" descr="https://encrypted-tbn0.google.com/images?q=tbn:ANd9GcSlRJlS6bkHR6F48COG2NKvwy3Tmx8VOM91ZvBhl6Yrm_8ub6q_SQ"/>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8833" y="1702680"/>
            <a:ext cx="1316851" cy="128941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9"/>
          <p:cNvSpPr>
            <a:spLocks noChangeArrowheads="1"/>
          </p:cNvSpPr>
          <p:nvPr/>
        </p:nvSpPr>
        <p:spPr bwMode="auto">
          <a:xfrm>
            <a:off x="6942033" y="3055203"/>
            <a:ext cx="7104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t>Ian</a:t>
            </a:r>
          </a:p>
          <a:p>
            <a:pPr algn="ctr"/>
            <a:r>
              <a:rPr lang="en-US" dirty="0" smtClean="0"/>
              <a:t>Lilley</a:t>
            </a:r>
            <a:endParaRPr lang="en-US" dirty="0"/>
          </a:p>
        </p:txBody>
      </p:sp>
      <p:pic>
        <p:nvPicPr>
          <p:cNvPr id="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3962399"/>
            <a:ext cx="1076245" cy="1442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9"/>
          <p:cNvSpPr>
            <a:spLocks noChangeArrowheads="1"/>
          </p:cNvSpPr>
          <p:nvPr/>
        </p:nvSpPr>
        <p:spPr bwMode="auto">
          <a:xfrm>
            <a:off x="257608" y="5373468"/>
            <a:ext cx="10182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t>Tiju</a:t>
            </a:r>
          </a:p>
          <a:p>
            <a:pPr algn="ctr"/>
            <a:r>
              <a:rPr lang="en-US" dirty="0" smtClean="0"/>
              <a:t>Thomas</a:t>
            </a:r>
            <a:endParaRPr lang="en-US" dirty="0"/>
          </a:p>
        </p:txBody>
      </p:sp>
      <p:sp>
        <p:nvSpPr>
          <p:cNvPr id="7" name="AutoShape 4" descr="data:image/jpeg;base64,/9j/4AAQSkZJRgABAQAAAQABAAD/2wCEAAkGBhQSERUUExQWFRUWGRgaGBgXGBwYHBgYGhoaHBgaGBgcHCYfGBwjGhYYHy8gIycpLCwsHB4xNTAqNSYrLCkBCQoKDgwOGg8PGiwkHyQsLC0sLCosLCwsLCosKSwsLCwsLSwsLCwsLCwpLCwsLCwsLCwsLCwsLCwsKSwsKSwpLP/AABEIAOEA4QMBIgACEQEDEQH/xAAcAAACAgMBAQAAAAAAAAAAAAAFBgMEAAIHAQj/xABOEAABAgQDBQYBCAcGAwYHAAABAhEAAwQhBRIxBiJBUWETMnGBkaFCBxRScrHB0fAVIzNigpLhQ1NzorLxFjTSCCQ1s+LyFyVEVGOTlP/EABkBAAMBAQEAAAAAAAAAAAAAAAECAwQABf/EAC8RAAICAQQBAwEHBQEBAAAAAAABAhEDBBIhMUEiMlETYXGBkaHB8AUUQrHRUjP/2gAMAwEAAhEDEQA/AGhWHJnozAiWtrm1zcXA4W8YW8TkmUQFFYPRLg+BeMWibKUyEqF7kvro/LhB6VUdtLKJs1CT8WXUF7EfYT+MU9oOZC7IqnSUlMy/HRj9bkeUXaWVkKe0SpSSNQqz8uBjK3CRLURmmKa9ike3hePMNmITMIWklBDb1+d2A8I7cvAVCQSRJSp1SwE+O9bW446RCexMxqp0km6k8PXUGDtDQS2txO4EgjMf3T0eLGPbMomSQ5ylhqGIIDWbXwgKQJIHVuGU4IQEgBYBTPEzMw0e9j4C8B1VipUzsu0TMSCBnAIcedwYpz8EmIAJKS3mW5t+ET4ZIQpX6wPfTTrb8IIpdkpacf3ke4tBjCRp1DQMqU5JsssWdQvBjDwxbqYaQsTSpQ7RX7BSWXZuI/pFyrTfq8eIpErIClBHjCDooV8wEWAZoB4Ko5sxKCBchWuh5X15Q1YhhcsIdE5FnfMWfoOPtCJJKTP7MLS/APcgFg3PytDJ8AaGemmpKhnQCwLFLA31vA8olJWvtACX3RZ791uPeceUWaSYJbGZupbUe14q4picid+yUCpJsz30O7ZibAwoQzh+HoN0ulxpx/ppFtFAElySeT/m8J9JteJKwlZK0HvNcjRuQe0NVFi0qegFBJHUsfBuPlAars5MzEKgF06jj1hYrqqZNzIkpJADukPmbUBvGCk/aQSzMQZcosSM6go2bk+vUQJG0KFTUpWpSUMRmlISnLytqoe8UjHyI5eBTqpqzZyA+hsX4uIsYbUqSQlnfiLG/Pn5w8L2SkTkZg+9/ay3WHJ/tEG6C9rONYG1+EzaQhORISTZQU+a2rliLdBB3J8AUX2FsJxldLTzd0KzJGVObKc5ZJBu6bEX6Q1bGYaGVUkkqXuJHwoQlRfIOGZTknjbXWOXiiK1BR16cPF9YacU21VS08qnSg3kpJmfWD7ra2OsZZrbKzfjlvxbF3fP3cV+5c28+UEUykiUUrCVfrWLkJDOBwdiYCbS7QfN5siqTLKpSihZWWIXL5gC4UAQb8oU8ewXIcilBSVpCgU8UquPaIMUx1cynk06yOylJ7MWDm5YqPNiNLRF/YaY41wuz6AoawEAku93hB+WfEphlS6OnBXOqvgT3ihJBUX+FLAuosGeAOF/KrLkUqUzgozJbJOVt5LgBQBLkgagDh1gFs/tXOqsRqKskZFI7FDg7svMCEID2fKCSX1PMwMVtUyGWCjLgBf8BVX0pH+f/oj2OkfpNfNXrGRfYye5fH6jPjuzU2YVnMDfcSN1x15+8BKnAFSJnAAsQpVreHN3h7pMSBkImOm6WZX0h1gVi1Z2ycqwmxcBuMU5ZGM9ooVGXOjez712TrY8faJ0YUZqlKloLpZw/PkPKCsmQMwAGl2FouUygkruQ5IYdAOPlHUFzYHlSJqU5Ru3e50PMdYMypBUBmVwHX0i2UiYhmD8/SKqp6pSgOWh4f0MFCPkjn0aWFv5i1vAMdY3lUmWxAHPKMo1+lYHnxiDFMalA5wFBdxuganqbed4AYnPWZSFLUVO9szsPJgdIKVhl0HcawpQTZ1AEEHi34xDIn5VX0t0hYO0U2Ucq1ukWAJ0HBukWqXa6SosXfqGHrD06JWM06cCQR+XiqvEEsAhBWoqCbFwk9fWBtdPMxCcqhLQohJWxLJIzEhumh6iAON4/OlDs5XZulauzVlBUwH6xgXy2LEnSwd1Wi2VUWHcfT2aTNK2VpKC3CVTCkkDKLs4spg2hB4qO0dLTJpDOUkFW6Esd9RWCtC8yeD3YaC8Q4fXqXT1dRUnKoBKpZCzaegKT+pcbpYgltcxGgYBtpa2XNlSUoWFJSEqUpIIGYpBKlC57x1IeyuMAehq2Xmqr6YJJAUGzCwBytxPErOh4KfhAmtweamYd7s0IWkZiRYZ8uZMsBzqpIBazdSFTDsdVTpZCrqyqIBygkZybi3eCA3HTQRNXbXrWgy2zFYQH0c72az7rlbpIvZL8QCgDhhU5PZ56hSZZKylK0DOrdIBcAsrVy1w4GtgwyMJlsJqlBae92qFhne9075uRqPSOJDEVmWUZjlKxM4k52IfM7uUljzYHhBWh20rJKEoRN3EZiEqDjesdb6acBDCUdBxicFqWpJsTb063gBMmELg1gmMU1XSBQPZ1CSykHuqLOcn8Nx4RGmgCt4guCzGxvxJ6fkxWM+CTjya0OLTJbFCyku4ILHqNdDyi9U1x7XOm75SQXLHKHS7uR1eAylhK8ovfhpByhpiSslAIIGtjpYpPSzwZfIIms/FFlJuED6KEgH8+cFcTpu1VnU6pMxCUy1cZakoGRPLKoD/ADCKEzCQATmKklgbXHr90W6qsC6REsKCWBs/GW5TpxKVgfwxnz+1NGzS+5oAVtYldOmWr9rKZCesu7H+HusOhgFiFQESyogEjgbueFovzE9oresrgRZ+vRXOKNbOYETElXCw1/Axjvk9VRa4XYmTVrmLbUksB1PCOj7N4eJKEp5ceZNyfWBGDbMdmsqLlzuvqE/jDbIpmAjTE8+SrvstZ4yPOzjIuQHjA7yZso6yy4+wxXXFwJEmuKTZMwN62H56xRqMT7ALcHdUb5btowUbCFJRV8EYnMsnpw/PSMo8RCkA5dSTfxtAydtY8pSUJVmuAAAzFwSWu5gMvtMgClZUgAXLW8I6yqx/I1VGM5R3kpggivRPl7hzMwVa/h0PWOdKCE6qKj0De58It4TLm9qFSQpNjvFmvq76i0K+SmxRDdJKCpygoWQSC/wseZ5xPNrUKUygSBYgCwSA7vwgDidbNVOKSkS82+QHZQ0zkngcrxKKsZciRrdZ+krx5Qzpck1cmCcao8xM1FnLseoex4hmgaEBKTNW4QkE9CRw5kOw9tYawEmxSFDkS3qYT9uajKiWlKQlBWokJDAlIGU6uRvGOU+KBPGt1liixerqkqWQShPcDoQddSCXdsvA20B4STCpLKWjPNKSmUgXCUFTqzHmo6vawbMcxK1QbSplU6WvNJVcgKKU8Gdr6Dy14RWTikyc6lJOSxmNmJVLzJC05ybAoJLAh2N4jtbHUkgrtFiKRTJpJZURmdhvA3KgX/tFEuX1JL8GgOvDUmSpUyYqTLTMVLQrslTAGSDlUU91e8NdbljwkrK9AqEiWiVKCXYLUpKVZhYrOo1fl1a5XqisW+pcE3z5iODBYJcN1h0hG7JKkyyVkAC6coSpxxzEum4s1iGtY3aqpdvsjUzSdb+N9LD2tGrQQFiWk5ApizlOlnY29FHW7RoZgsMos9w7nxu1unvGvbqy5cysrvlcs/NtHtGme+pjji2JgLDQ8wSxtZxz1v18z07ZfaBM+lKZpdaBkWSkOfoka3a783jlIV6ww7F4r2VSkKO7MGRT6F+6/mG84ZOmCStHQ6YSkSStCQN6xIc8RxvqDygnQ068pUpkklw92Hqwjafh+7KQiyQcywDcDiOJL3HnBR0sX0bjf2h3KyVUBBLStbCdmUzMwPoTbg0EjSBacihm6Ja3hwgTiGIiRNaWBlYPYXPHyvFmXtbYACxdyBd4MouS4OjPa7Au02GfNgM53FFgT3wWJFhqGGrxmzuzU2vmrkpUpBQkL7ZQcXLAKDuc282h3TrFDFdoEiqldugEIRNVlmJ3c5BAJexUlrAgsXdiI7L8nuHCVRoWUlK5wExeYMoZg6EEcMqMobm/OMrxKz0YayaV0hWxDAAhSgL5LP8AjA9FPdoeK+UBKnLPxnKPEkF4W6enZJVFEiDkVPm45RkS5DGRSidhP5Q8blU6ZUxS2WySEjeUxYOwcm+X0irtFJFemXMFTPp5SkpVlfIpX8Ac/wAyYr1M+YtNyABdmAvzfUnqXgRs/VTlBRqUJSoKUwlnMMnAk+vLwGkR+p8GhYFF3J/kFamkXMOWVNyI4snL6ML+0Dq3DkS1lJUuabaBnfmTFqsxpJAEtDkG1nux4DWxMQ19CssZk5IcXGhHIBIh43XJKfu9AOXUlHdEuV/nX6+sbU+LLYhJUtZNlZXPJgw3Y3TLkp0SZh4FVkv4ceOsWZVbNDsMqTqAnLxBHU3Ec5IP0m1bF/Ee1CnmBYOjq1PH74mpK/QH8/l4IbQ0szIFKB3SHfg+nEtrpAymkOIZtNEUmnQaoZgK0g90kA+BIhU+VilKJ0hIO5lV3dXJA7ri9uLa68YPygUaeUU/lPo1VCJUxAKggnQguhYckg3GVSQG/eiPku+jls2aWAZg9vHx4tB9a6c0+ZCR2hA3HU4HG5TvMdW6aDQTOw1SUIKnCVB0lTgEG9swAcjTged3itOmHLkbTrxe7h2fhDkixieMKn5E5puVKQN+Ykh/4UJsODuW9IqyqR43oqdzBVMkCEk6KwhYMNDGhozBjJGJkXiTnRpWFMDCgMYvDy1oYBIETIow0L9Vj/20RQMpixEbSy2hi/jVOyooykPYa/bGiMrVmKcNsqOn7M7WK+aAEOoJyku3xEkqcsSSo84tfplcwFifL/b7oVaKmMunQCLkjMCTre1vxg9IppjXsl+TA+A4+8aIrgxvss1FWpO7NDjkdQ/IxWrMaTSyFTZYGdNpajrmW4c3uQDY8GduBwVz7ixmTwfUeBihtFUqnS1oMlEuWziaWKlzU3QlG80sEO+VLtYkvBye2gwXIN2WUa6toadac57Rlkm6kg51KUSDm3QskcSo3GsfUSVlmUADfTk5A9mjgn/Z9wrPXzpx/sJTD60xTP8AyoV6x3o3UrwaM5cBY4dxKfFR87D7IommAo1KOpWAIt4wp1q6W9LRFXBqJH+J9xgrsd9FP9EzPoGMiT9Mr6RkPbENMDwmVMIM0k8ClRysdGZJ++LeEUolzJ9OQ6VJLDmQ9vt9IV6RAQrPmc6lRtcff1MNVZUgTpNQnurCXI9CPY+sIkHI78iHP7Ra1CUnKElxwOmU348Y1p8JUC6y76/7w612DNUqKTlHe6MTFqRgsqx7x+/no3tBY0Z0uBVo6C+4m3P+sEqfB3O+bcQP6wRysW0aNTOA1MLQHNsFbSYWlMpQANwWABLqGhJ/HlCjQIjoNfOCg1yCzm4SmzHrCNkyKI5EiOvwCK8m9SLD8/nSLgo1T5W7KUoCWpKpnwjdIAZwFeogTiVQyG4n2gRilQVFMsk9mJaGS9jnGZRbR8xI8onOWxWbdNpnqZuKdUrAe0M3s0SwtaMwQ3ZM5BYbz8A6dCPpGxaF6TIXPNkpHMgZR6CzwQxTBVknIysocub5U8n4AcBBvBaJCZCFZggqSFXCiku3EAqQR1CgeaWuyla4M88TjNxYMkYX2Y6x5MTBDHZ+VGaXNkr03UlRVqzkFIa9usKf6VXzBjnFnKaiw0EmN0wKk40fiEFKeuQoWN4hOLRtxZIy6ZYCokQ8eJWlIdRAEVl7Ryk2SCo9BE1FvotKcY9szEcN7VLDvcPGItk8OzAzXAyqyh3sWBcNcmI52MzUEL7IpAPxWc2/EQw7B0yqjNLQA11Noe8A6uGiuB4GNONbfcefm25LcfgvYfTJmLQlVw91LsOZLcT4mG0VGUFPZgs1uAHQHURYp9lxKI/WpzFmTl14XDm3B+sUqqRcJQpg7d4AC/FWsalKLZgaaFavlpRPUhJJCSGcMWIB09vKBOIVx7W/clIzAHTtZhAFuYRLKv4TD3jWzqiQoJCg4yhyX3XcTPhLghjY7usc82spFSUELd1rmKD2O6lEq/gVffxgOSaGjFpnVf8As84QJeHzJ5AzT5pAPHJLGUA/xFZ846YhTFR4AGOQfIPi/Z0U/OSUonWGuULQklhyJS7eMdWmVSVSVLQoKCrAiIqSfBZxfYDqi4JiWuQ9CkcQSfQkffEFQbRrWzmkSvFYPm34w0QyAPbGMiXJHkMLQtTK81U0rTKSkhml6JWniANEqYC+nOHujlhVAEguZd7Ahgq7MRqDaA0rAEpzWAI0Cr+wZ/MmL2zeMS1Tuw7TMVoKbISlIPws3JhaGq+iT+GMcuoCpUpfEjKfLnEdRMIG6Nfb14RVww/qpsslig5h+fSIv0gphwZ+V/E9OUSY8eSpOqDxtzgVV4whPd3lch+Me7ST0rIJdwC4Se8HsT14FhygEFrWCJaMo5j71HxgXZojFLsIVG0s5I7uUWy2uDqWeBOI4jmWqYrVRflFqnUiU6piyrolm/mOp8IC47XpWsEDK9gHf384aMXfImSUa9JLnzvzIf8APrFavoHpTNGslSQr/DWS/orL/MYip6tgB+eP4Qc2apu37aQTZctQI1dtAORs8LljcWh9LlePIpfyvIj1U4djM4kAgg8fHmIY6KmE3CZax3paAm3S32AHzharqRgUsQQSOtuBeGXYtjhinuy1JIfhZQ91ERmitq/E9HWT+pNOq4r76Od1tUS5BKVcWJHj5OHgWo+/5vDRjOChSiU2LvANdAtLhrGNW5M8p42ismdYBos0lOVBS3AZg2hJLNl8nPkYilYctRCQm/iBB2mwns2BVme5DEBKtCGPG2sBtBhBtgyrlMoBRJBBLk8QDa3MsPOJ8Flf95k5XGpNtBca8oJ1lAJiOoNoG0VPPkrzIAJ03rgjkeLeETjJVyWy4pp+nlMkx6oKpiio2N0pA5nXqSEf6Yf9maSZRgy5bdqpIC8m8QxJyjlckPzHSFDC8DWZgmzFbwUF7tt4F034AMGA5CO60eyy+zllK5dkpI3lK4a3SWPhDqacuA49P6Xvltsp4d25lfrQJbDvEuW4FR4HzgDjmzKkoMyWszB8YYtY6pDuwvxixtfJMspzzklSrISVK7Nxdlboykh2dwW4QtyMWnompdSkqSwy8ADqG0aKRXNozZccoLnleGugzge0Spacik5kcidB06dI5vt9jBn1K8qcspBEtHJhvK8HKk+ghlMxa5gUoukKCjwAAJJtpwhH2kxQT5xWlKUp5JDBzc+J0BPEiGmkiMLHb5G5v6uuS/CQr07UH7RHaZNN2NJJlmymClDqq59y0cP+Q056+ZJPdmyr/wAC0k/5SqO7Y/N3gOQiEY+ps1OXpUQVOVaIqkvTD92YR6p/9MazVx5IVmlzUdAoeKT/ANJMUQjBrmPYx4yCcQVe0SZakAIWUrAYk90NYJCRfLbyjJQl06kzAEg5gblmI0YDxihUEy1BswewzBiQd+WSAbPvDXjGlTOTkBN8pe4e3/tUk/wxbauzLbHpZSKoH+znp9QsfiW8oATJKklSUpG6S4fKSoaE9LEX4RdpK0TqKXMSXMpWXy1H3+kV8Zb5zmPcnICr6O1/cH1ibXDGT5BuH1i5mZ5bEHd1LjpzFoGVdPNWohSkhuCHmHpuhkJP1i/QwbocDQ+ZMxRDqy7xYG+oe5BNwbHwiKThSVKW5KVJ78tyEtZlgfEk+1hydEU+LB6Ng1zHWueGB3UtvFmOVQdkH20MLOLSwMyUoVLCVZSlZ3sxck8hpZresdWwzKE5UJ4MU/nj1N4DbU7NSZ6gkzUomAZs5+GWDftQ+gcsS1zbVoFtlUovhnM6BalEJAJUTYAOT4NrZ4OYZiPzKpSo783QSEb6i4L51OyPC55iIsVx2TTtSYYkrmLGVdQRvrfVKD8KbaBhzeLGC4WijYrWFzlgZlcEj6KSbl9SeLDzSeTc6R7Oj/piS3Ze/j/v/AljGzC50mZVTskhbFWQbwIAclagwzdUhvHWKNJhKqSRNlTMuZWWZuOQysw1IF928ENq8Z/7nND/ANmR4kj+sVtqK4FQHEykX8gW9yYlJJPgfWQcIpP+IUa4vAuYkRdq1NAuesxz5MMWkuSMjeSBa8G5rqcqLqtfmwaF8KtpFiVVqcXLjnxEMuEJabDNJIdJjE95jEMuv3GS+t49E1iHDRBpmtTSDaGSl+AufAawLw3Dq2sliYucpMtQffmFmLiyAdAzXaN6rGESEEzAFkghMsnvPa/QO5hFNWsoEsrUUJsEucouTppqSYtjhatmbLqXjl6aHWooqCnCgqpMyblUEiXcBfDNldr8CYNbEVKalXzWcpixMlepQoXKCOKCHLcCHGpflcPWwSia2Q3NR8sinhpLY04l9PleoxZY5OeLX6hrFcJWkrkTHCnykhjZtUtZiC9+BhInbJTgthlKfp5mHgRz8LR2XarD+0QJw7yGChzT8JA4kEt4HpCeQSQ1242Leeg00EauJHicxYW+QLCpcqqq1rP61EpAT9VSldoRzYol369Y6FXVGdRMcw2Bq8mJyUApzTMyFJu5lqBKtNBug3YOBHZKzZwHuK8j+MI0kx4y8sWZqohkz8qwYuV1CuWWWG68D4HjA6amHSA2W/miOZjyKfbmPYO0FgquwfJTIWha15nBK9UzEgKSGHduCwc2gRLqHBB0I06Xsf4VKDdINUmaUVy1gqCxeWm6syRmSocAoWP3QITSATil8ySykFOikKdQI/zjxtHY5enklKPIc+TieSJ9Mr6JbxTfycPBPEZOenSTrJWUn6qr8eoMUpM1VBOlKAGSYUhROtiAW5OGPnDBNpWnTpVmmJJS+jjeSfb3gN27O6EuZiyqapd1LlzACoEMSdMw4ZreengxT5BnZFySO0F5ah8QOqVDkdGOl+oKhtBSrVlITmYpSCDqSSAnLrqBfi8PeEYf8ypwgl5yxmVylg8E8ief9IWrquyqXDb6JJ2HLUBLQrLOUz5S6ZZa7E6s5+y8IG34NJIMqWoqClfrJhO/OmXdSv3U6JHnrHRK6r+aSWf9dMF/3E/cT+dI5j8oc4z5VOhNypRA8eEJklSpHt/07TNL68193/Qd8ldAldRMnTR+qloL/vE6ISeBLXPLxgftljpm1k1aCySs5QNAAwAbwAhtwykEmlElGjXPMnUmOY1waYsclKHoTEpR2pIrg1Upyk/y/P8AcJVeNKmSSlRJtBCrxczkSlHXs0A+KUgH7IWEK4RYpJ27l5H2MTDqpuaTYUM7MIo1CuAjwLvGqw+kMjznwQIExIsXHWJJU3UkMeTO/n90TSls4ItG8sObCObKY1ybSFl2lpDcVEfYIt/MwlWdRcjUn8+0TSDkTcB+HGKWKT/gfxiTZqhDfJRQIxqaVqznw8E8Pz1iSiwlKFSlVaVolTc2VrKOXKym1yl294lp5+RaVMDlLsdD4x7tJjcyqImTCN0hkgMEjiB7axWE+Nomq0nrc11X8/QM0+MUUgp7CjC1O+accxcaMDmbyIhh2BwtSpiquZYrz5Bw3jvKHR3A84XtmtkVzag9uhSJaBvcH/dB+1tOkdLpmSAAAlIACQLAJGkGKcnbEzTx4ouGPz39xvjVWhFPNK1ZUlCgT1Is3V2aFihWZtOlQH6zLMJSGDiWQFLSOI3kuALXOmi7tttIKiYEILy5ZN/pK5+A0HnFnZ+p/wDmFFLcHs5K1H90zUzFK/yqlw8ZXInlw7NMt3ba/DhkeDbUy6KslTVAEJWjMRc5Q4XoLslZIHNo+lu0dOZLKcOL2I1F+sfIBw4zpyuEpDPfTNvMHuSSTcv1JjpGynyuTaHsqeYjt5AGVISQJktIFshLBSQLMo+YZopd8nnyg4Nxfjg7WMTkzHQogHilX9dYE4ps4g3lKAP0FHXwJ084DV+N0eISe3pZyVKDOnRXgpJuk/bAJOJTk/ET43MMnQlWHf0HP/uz6j8Y9gR/xPP+kr0jIO47aHNpsbppCwJZBmMN0AkFu6c3BQZnu4sdBCzhdamYspWEyypRVLUPhWSCQeGVRFwAA9+b20SEzAnKnMSkDRyRAmdQolKPazUjklDLV5/Cn1fpE3b9oj47CW34Jpg39kQdLhiAR6FB8jBilxLPIpKkagBKv4bX8mgCdrpE6RMlLSpS2SlAAK1TAykqJIAGYJLvawHKPPk+mqm006kV30kLQPNj9oPlFV1TF76GWho5cqqnKmBJyb6HNzqRlHWwifCsQQszp8zeKFMBzWEhVugzJ9RFDHkpUtElABmjKjOHBK7JAJHwjRoBbfzRT55CJqkZUJJL5nNiVEAizgOOg4WhW9qv5N2mwvPNQStLv9wbtntKSVEkkm5sQ3QW8oF7Hn50Jql//T5VI8Zjp+x4S6jH56TlUpibhQ3sw6K/2MP2zA+bUzKsZgzzCePG/gG9IzxW6XJ7ms1cY4dmPjxQP2t2j+bp7KV+0IufoA8frcuUc/B1/OsE9psUFRPVMT3dE/VGhPjrA0Si7tZg56wrdmbHjWNIyNkLYv6+EaERiVwCrV8Mv5nEYmZFaWtvCLSJD3EC6Mksbuj28WUTwgOQxjxEuK+JHLLgXudBUNqsmm48CN0OeZGhiqtb3NyYpSJl+WntBWgoVzlpSlKlZlXIGge5fQQH3SPR01Qg5yKKjDlsTs5Kny1rnS8wJKUkuxBF2Ghbnzg5K2cpZWY9mlkqd1b58nf2i7QY6masoQhSRLzhRIDBSSkBIUklJcElgSzMWJaKxx82zBqdapxcYohn4kiTLZShuuVnr15l+EKNTtzNmhSJUtszpBupTHkB8TekL89BSlUwoM0qcm+UJe5JykqPsIryMXUBlpULStXeUnfV9VDDdHXUw7jJ/YZYzw4+fc/0ChnSqQDtpfazzcSiWRLHAzOaiL5eWrPE2zdQsKqK+adUrQgn45q7AIHJIDdB4GKtNs2E/ra5ZSDfswrNNmHkb7oPN38IhxbFlTeARLQGly091A5DmeZjnUVSDFTzy+pk6X8pAutrspIS4U4c6MGFh/WNJleXOXUhidTpw6RQWpy5jcgm/B4dKlRjyT3zcvlk1NWrlqC5aihQ4pLHwtqOkOOD/KbMSAKiX2g+mjdV5jQ+TQjgxIqe4AYMLWf11gkzqf8A8SqT/wDJ/J/WMjlLx7HBs7JtFi9RLTkSnIhi6UWT58V6/EToYUZtWVd4l+XCOxVOz8tcpQNytJCiTdiNY4xiNGqTMUheqSz8+RHQxaEuKISjzZelLKklQUUqQL8AUkZTpc8iG08YePkxw5UmVNrFWcGXJDEZj8S25D7jHPsNLzAm++yLNxIZo6RjdSopQjtMglJypCAMoHC2tvEPCykl2b9Jo8moTePsO7MU3aVXaK7soFZJ0fhf38o5PthtH282Yv6SlEA8ATb2g/8A8f1FLSTZGVKytT9qFfCSHSpBc3SCHzcYTKrFKed+0lmUv6SLjzQfujNmmpdHs6DTS00ZfU4k+Pw/n+gUmkE1aUJtmUkDjlJLPBfHcfm5PmsxJStNpivpgd0joqxPpGmAUg+eSQFAjOC/1d7y0iptTU9vUTJid7eZLcUpsG8g8JF8Es+O8l10rZVo5aVKCVqype6uQ8422gxhJUJci0lDAHjMOpUSeD/nlbp8Rp6VRYdupSCHswKg3lr1MBqDB5s5+zS4Fio2SPPn0EUjGuWYNRn3tKBM73iNUWZtF2W4VpURq3DpEC0xLp0epF74KRvIXdjpBulSEp1hfRFhSiRYm3CFkjtrkrXYYXNHOBGKVechI0ERISTreIABnLaR0UkTnGXF+WT0ZRfPm0OXK3e4O/B9Yefk9ryVmUeAKk9LgEe4PrCzs3sxMq17u6hPeWdB0A+I9I6ZhmDy6YhEseKjqo8yYZJ3YmXLFY3B9i5jeEzKiqnzJTpMoJlgqAMtViqYlSblQOcDu6jiY0n1k2kpZZ7GXImzSUqSkBu6AVAJsDYak6mN8T2qkUq1op5YWpSiZi3spV3dVysuTA+mql18xBnKBYqEuWgcWBUo8kgZXJOrRVyt0jFDA4L6k1wQ4XLJICR+WhooNll1GcCdMllKFK3OYFgTqHLcRBLCcAtoG56D11V4D1h12boUIExQGgZ9Be5ZPDQRXK/S2YsLamqPnespVIWoLzZgb5tX6vrFKsXumHv5Tp4VUgBrD24PCDWaRmhyellk2uQVHojyNxGg802mEPYMOWsaRhMYkRwD149jyMjjj6aqMR3TdgBx5Nx5COV7WV0ufOzSxugMCbP5Hk7Rbq8TnzEZFEtoWAD+LawLNApQNi4isVRNuy3sBQmdiNPK4ZlF+WSWtSf8yUwxbTJmSpikzElKuo9weI6iM+SehbEpaizhExhydJjqe2NDKnSSicgKHB9R1B1B6iEyRcnR6v8AT9f/AGtpq0/zPmvEsTKizwLJh0xrYG5Mlf8ACv7lD7x5wqVmFTZP7SWpPXUfzC0ZXBx7PR/uo53aZBJnKQXSWLEeoY+xIg5gK5MlC6iapJWgHs5eZiSx9zw84Agxi5YUGhU1fIcmNyg1B0wYtW9yDm3LpDNVYhOTTyZBR2KQh2FisEneVxDtp6xUw7DpkpIqiEFKV5UhRuosbhOrCxa0a1mIrnKzzFFR+wcgOAiuSXwedpMDUrkiqlLGJ0S1KICUlROgAcnwAg7huxc2anMv9Wng4dRHhw84dMBwKXTo3Q6jqo6np0HSJpNmyWohjTS5EZGxk/LmVlTySbnzawg1gewYXLCpqlBTvlSQzciWNz0MN65bhopy5hlq6Q+1GJ6mfg57tPhXzVbJfIsHK+o5jy59RFbAsGNVUJRLBCLZi3dSNSepu3WHTbrDxPp847yLj7/Vvsi7QU8nC6YFf7RVy3eWttByAdv94G0os0pU+30g5LkyqaWEhpctHMt4kniTrChifyhpC/1MvM2ilFvPKzt5iFrHcdXVzQpQAayUpe1/c316CPBgExKe0nNKlgOSssSOSU6knRusByb4iVWnhBb8z5/n5nqNnZ0xIWcqEquCtQS45tyhj2DwhMuomTs6ZoRLyApukrJBVlPxJHdfQnNyhCFFUVK8wlzJhVoWJDcBmNgAPKOmbB4YUSlpcKLhAKdDlDkDmy1rvxi2PGlJGHPqZ5Yy8IcqWq7R+f50g0J4k0a1cSSfYfhASmpQguTpyLep4eGsQfKHiXZ4elrZgNLd5UU1LWykZNJG8ls5Pj1d209a+ZgDX90xeJeB2JadHD+bt9h9IywXJuzPgHpjaPCg8jHgjQYTDG0eAR6Y4BpmjI9aMjjjrOMUpkTcpdlXSenXwipKrgLuS9jb38jDbtLRdvLSlKV9oMynABTutuu7uQ5Fmt1hHM7KoAndNrh2PhFIO0JJD78l1Kfn4VZhLWRe57ofwvDxtfOYNCz8lvZiesA5iiUd4gaKUiwItqNHMGNs5m+0G90jqqIn1BvFcp53iaeoREgt1ECY8AZWbI082+XIrmi3+XT2hcxHYWdLvLImDl3VehsfWH5MviNIlCYzOKZvx6mcPJxqsp1pOUpUCeBBH2ww7A4a8xapks7oGUqFgX4PZ2hlxarlzCqUS4SQ78DYsPaLuEEFBA0GkBRopk1DnzRbJcR7INohUtoFVu1MmSDvZ1fRQXPmdBDGZRcnSD4MLOK7XyEKIBKyNcgt6kgHyeFbF9qJ09wTkR9FPH6x+L7OkVpWBzFJCjlQk6GYoJfwe8JuvhGyOmUVuyMNzttwQyZTg/SV9oAgViGLrqpuecpkpAcgWQgasOf2kiIEy5EnemzEzTwlyS7/AFl6JHqYlNV86Qx7OlpkquEgqUtQa3NZAI6BxrB2t99A+tjx8YlciCbtEiX/AMrLKD/ezGVM/hHdR4i8VqQzQpNTMBXchBmurMptQD3gl35O0EE1VNJ/Yyc6/pz2U3UIFvOCFLgM+rabNXlSdCQ5I/dSGCUwXJVUSccMm/qZnx9oInY7PmOFTVMdQCwPkGEdS2cmdjSSkMxygqsxc3OY66nQQBwvZGTKUF3WpJtm0fwH3wTrs+bKXAYFuYIcHrFcEG5WyGtzRcFGC8l2oxblf7B4RS+VucUy5Et+6EgjwT+MTYZRZ5stOrrS/gC59gYVflFxnt6tYeyCw++O1VWkieiTqUmKwMNuyOyyKoIkTXAnqDqT3kgaEeh9YWKKn7SYlHM38Br7R1z5OqELrUEWTKSpZ8hlHuoQMMeHJh1M+VFEdV8l1BQS5sypmT1jspqQoyQZaCUsF5cqt8ByCSz8BHBgI+tNtZaqihqJctiZkmYE8iVILMfvj5PUlgxDEH05gwkJXYs4tJWQqjBHhjYCKEj2MjIyOOPpCQqz8RY/7Qn7X4ARmmpSAh3Uzu795+WmjQxbJVEtdMjILpFg5e2qSeYLj0i7U1Hbo7JSGKypPZgpJCAbrUdVJum5Yi9uQjLbI5q0I2zu1EyjRPnIAVuy0kHi6uer7vM+EdBxbGEVUiRUy9JiA44pULKSeoMc6qdmZqKKtIGZMtSHI+j3kq6jW8LtJjk1FMnsllJlqII1BSq4cG2rjzjnk2z+w9SGjhm08XF+rn/b4f4HQp+sQhMJ9Ht6rSagHqix9Dr6iClPtnTnUqT4pP3PBlNMxrT5I+BklZhoX6H8YnRPexDHkYAytsqX+8I/hV+ERVu3MgDcSqYeFso8yb+0T3L5KRwZH1Fi7i81SKucpaFJQVAuPqpDnxZ+kNGz9ckIUoqGUB3ezRz/ABjEFVU0k5UEnmQOAGY+Qu0RpoFhLKXLBtuiYkv1LHL5vAvyiix87ZcfaEMdx+ZULNymX8KODcH5mKdFhkyb3UluKjZI5uo2iylUumTnmZJk34JQIUB+9NIe3JPH7KUyfU1hOZRKBqTuy0ePC3K5gKDfLL5NVDG9mJWWJlZKkWlkTp3BTPLQf3Qf2iuR0iCZg1TOPaTt1/jnqy+QBuB0aJZVQiRaTvL4zlC/hLSe4OpuekVVZ5hfeWed1GDuUeES+hPL6srLErB5Cf2tRmP0ZKX9Fqt7RpNPaLCZaCAAyUJdTD7SXck8zBLAtmpk1YK0lEsak2J6AG/nDxTUqJYZCQkdB+Xgcy7GTx4PbyxUwjYtSiFT91P0R3j4n4ft8IcLJYAABIYAaNo0V6/FJclOaYrKOHEk9ALmAdRtvKHcSpZ/lHrr7QUlEjKWTM7oM41igp5JXxNkDmo6emphpxtMtNNRn4kyUy1PqciU6nxc/wAUckq8WMwidPYgOJUvgpXh9EFnJ1Zod1Y+Kilkkq3xmzBn3khjxsCWPmIpifrRPNirG0u13+yC+GVQlSp9QdJSCEt9JX9AfWOP1E0rWpai5USSfGHPGNqBPo6enk7oUFLmkG73sWN2IAbiG6wuVuArlyxMzIMssynIJcJPcIf4xE8nqm2HE1CG0v7M0dlTOJsPAa+/2R0XYWp35qHZUyUUhXWxYfwhR8oTMICexSlJBYX8dTr1MEKszBLRLk5jNWsZQm6nB3crcXv5xqcaw7fkxKTlm3HSFKmE5GZKlqQECzIRIDJB4ArbSEj5V6Sl17GX2tnWEgKUeaiO9pxhyw2qmyEJFaUGqEpSiEEslBb9pwKywFrBlMY4ztdjRqJ6lE2FhHmpPdR6tpxuhZrhumzwOlyyogJBJPABz6CCzQx11KullSkKlLllScxJQUFRU5Aci7DhGqL8GPIvImfMJn92v+RX4RkMfzuZ9Ieg/CPIpRAcdj8U7Cf2aiMkws/AL/BWnpDvPpUpAV2ZmGwBfuhVlFtFbpIIPIcYQdpcK7KYSAAg7ySOZOg5kHTo0O2zteZsvJM76d0v8QIsq41I93hcn/pHQ+GAsbx9UmSUICE009SpCwSS0sJy5t45kKQVLudW0PBDq9np9KubLWnMkhiUbwcFwW11HKH35ScNIoyoDuzEkkfvboJ8TlEc2rMXqJRRMExRCkgEL3gCAzXuHDGx4GGcFOKZow6meF0gWpMYlUXf03KnTAZ8soeylSj7lJB9i/jBEUNATaqPO4a3iUs/SIuDN8dXjfPQHTeNi+guTYNzgw+Gy3eZMmEcAD6AgAe8UU7SSpSiqRIZXwqmKKsvUJ0fzhfpso9fBJoYsLwSUlKZcxCTNyBSgdQCbPyiDEdjUqLylBP7qnPodfWAOz+OdnPmTpuZalpYkM5JIJJfwEGZ22aOCF+bD7zDtJcGKE8r9SB9Rs2mQkLmoUoPfs1sknhmdOZL6W9o0EyZUFMqWkJSO7LRZKealczzUYOUO1kmYCmYMr2ZV0keP4wSpTLl/swkA8UtfzGsc035DDIsd3HkqUOy8qUHW0xXF+6PAcfOCKSBYMB0tAyv2kkpVlzuRqwJ9xaKEza6WO6lSj5Afj7QOEK98+WNoWwgXiW0cqTuk5lfRTf1OghXm47UT3ybqf3beqz+IgbKrJconMgTl/W3B5jvH2g230DZGPM3+BYxCtmVUwqyk8AlIJyjl/WNJtF2IecwPCWCM6uTt3E9T6R7OxOqmhkgy0cBLTkT/N/WKHzVrkgnxCn9H94G1eSjzyqopL7yxIpVTXnTCES06HQEjuy5Y4/7veLVEVKSSCQ4I8jrAysnKUzklrB+A5AcB0EEZC8ksHmw9YMm1yTxtNOPjsjlFUpToOUgguwIto4LgwQnYguq7JBAK0BYATZwd4m5bMWuXawblEE1DxLgyxLnoUdHY+dvvhU+Q5IcDThtGUS0o4tfqTc+5hw2XQhM2bObNMp0pEq+hWFpUrqQB7npABA3k+UD5tYpJUpJIKi1jrfQxqzJuNIwYWk7Y21mJBcie6wuclC7u6hoVA8WsPQRyOfrD1SAIkzKud/apXIlHVS1kDOr6qQMpJ4luEI09NzGGEWuJHp5JxlzE1pCywWzBJBbmx0PQx0n/juRUyiibJZWUujdCFHiyVHswSW3lB9dNY5zRy1KJyEZr2LXYaX49ARESq1T2ABHJx/tDNNsWEox7Y/fo+V/9ir/APpk/wDVGQjfpSo/vJ3/AO1X4xkCsnyPvw/COmbXd2R9cfYYkwP/AJwf4Q/1mMjIs/aeeuw7tj/4dWf4cv8A81EcQxv9kPrj/SuPIyLYfYJP3C+qPRHkZACemMjIyOOCdD/y8z66fuioYyMiMuz0cH/zPBBGj/Yq84yMgIaXQPj2MjIA5Zxr9lJ8PuibZb9qPARkZFP8Tz/82S7T/tE+P3QPGkZGQ66IvsjXpF+Z+zT4iMjInPwacHktS9I0GsZGRE1Mf+I8YCz+6r633RkZG+Z5EBm2/wD/AA3CfP8A0Rziv76vExkZGSXZuj7SCj76fERNV/t5n+J98ZGRTH0TydEkZGRkVMx//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6" descr="data:image/jpeg;base64,/9j/4AAQSkZJRgABAQAAAQABAAD/2wCEAAkGBhQSERUUExQWFRUWGRgaGBgXGBwYHBgYGhoaHBgaGBgcHCYfGBwjGhYYHy8gIycpLCwsHB4xNTAqNSYrLCkBCQoKDgwOGg8PGiwkHyQsLC0sLCosLCwsLCosKSwsLCwsLSwsLCwsLCwpLCwsLCwsLCwsLCwsLCwsKSwsKSwpLP/AABEIAOEA4QMBIgACEQEDEQH/xAAcAAACAgMBAQAAAAAAAAAAAAAFBgMEAAIHAQj/xABOEAABAgQDBQYBCAcGAwYHAAABAhEAAwQhBRIxBiJBUWETMnGBkaFCBxRScrHB0fAVIzNigpLhQ1NzorLxFjTSCCQ1s+LyFyVEVGOTlP/EABkBAAMBAQEAAAAAAAAAAAAAAAECAwQABf/EAC8RAAICAQQBAwEHBQEBAAAAAAABAhEDBBIhMUEiMlETYXGBkaHB8AUUQrHRUjP/2gAMAwEAAhEDEQA/AGhWHJnozAiWtrm1zcXA4W8YW8TkmUQFFYPRLg+BeMWibKUyEqF7kvro/LhB6VUdtLKJs1CT8WXUF7EfYT+MU9oOZC7IqnSUlMy/HRj9bkeUXaWVkKe0SpSSNQqz8uBjK3CRLURmmKa9ike3hePMNmITMIWklBDb1+d2A8I7cvAVCQSRJSp1SwE+O9bW446RCexMxqp0km6k8PXUGDtDQS2txO4EgjMf3T0eLGPbMomSQ5ylhqGIIDWbXwgKQJIHVuGU4IQEgBYBTPEzMw0e9j4C8B1VipUzsu0TMSCBnAIcedwYpz8EmIAJKS3mW5t+ET4ZIQpX6wPfTTrb8IIpdkpacf3ke4tBjCRp1DQMqU5JsssWdQvBjDwxbqYaQsTSpQ7RX7BSWXZuI/pFyrTfq8eIpErIClBHjCDooV8wEWAZoB4Ko5sxKCBchWuh5X15Q1YhhcsIdE5FnfMWfoOPtCJJKTP7MLS/APcgFg3PytDJ8AaGemmpKhnQCwLFLA31vA8olJWvtACX3RZ791uPeceUWaSYJbGZupbUe14q4picid+yUCpJsz30O7ZibAwoQzh+HoN0ulxpx/ppFtFAElySeT/m8J9JteJKwlZK0HvNcjRuQe0NVFi0qegFBJHUsfBuPlAars5MzEKgF06jj1hYrqqZNzIkpJADukPmbUBvGCk/aQSzMQZcosSM6go2bk+vUQJG0KFTUpWpSUMRmlISnLytqoe8UjHyI5eBTqpqzZyA+hsX4uIsYbUqSQlnfiLG/Pn5w8L2SkTkZg+9/ay3WHJ/tEG6C9rONYG1+EzaQhORISTZQU+a2rliLdBB3J8AUX2FsJxldLTzd0KzJGVObKc5ZJBu6bEX6Q1bGYaGVUkkqXuJHwoQlRfIOGZTknjbXWOXiiK1BR16cPF9YacU21VS08qnSg3kpJmfWD7ra2OsZZrbKzfjlvxbF3fP3cV+5c28+UEUykiUUrCVfrWLkJDOBwdiYCbS7QfN5siqTLKpSihZWWIXL5gC4UAQb8oU8ewXIcilBSVpCgU8UquPaIMUx1cynk06yOylJ7MWDm5YqPNiNLRF/YaY41wuz6AoawEAku93hB+WfEphlS6OnBXOqvgT3ihJBUX+FLAuosGeAOF/KrLkUqUzgozJbJOVt5LgBQBLkgagDh1gFs/tXOqsRqKskZFI7FDg7svMCEID2fKCSX1PMwMVtUyGWCjLgBf8BVX0pH+f/oj2OkfpNfNXrGRfYye5fH6jPjuzU2YVnMDfcSN1x15+8BKnAFSJnAAsQpVreHN3h7pMSBkImOm6WZX0h1gVi1Z2ycqwmxcBuMU5ZGM9ooVGXOjez712TrY8faJ0YUZqlKloLpZw/PkPKCsmQMwAGl2FouUygkruQ5IYdAOPlHUFzYHlSJqU5Ru3e50PMdYMypBUBmVwHX0i2UiYhmD8/SKqp6pSgOWh4f0MFCPkjn0aWFv5i1vAMdY3lUmWxAHPKMo1+lYHnxiDFMalA5wFBdxuganqbed4AYnPWZSFLUVO9szsPJgdIKVhl0HcawpQTZ1AEEHi34xDIn5VX0t0hYO0U2Ucq1ukWAJ0HBukWqXa6SosXfqGHrD06JWM06cCQR+XiqvEEsAhBWoqCbFwk9fWBtdPMxCcqhLQohJWxLJIzEhumh6iAON4/OlDs5XZulauzVlBUwH6xgXy2LEnSwd1Wi2VUWHcfT2aTNK2VpKC3CVTCkkDKLs4spg2hB4qO0dLTJpDOUkFW6Esd9RWCtC8yeD3YaC8Q4fXqXT1dRUnKoBKpZCzaegKT+pcbpYgltcxGgYBtpa2XNlSUoWFJSEqUpIIGYpBKlC57x1IeyuMAehq2Xmqr6YJJAUGzCwBytxPErOh4KfhAmtweamYd7s0IWkZiRYZ8uZMsBzqpIBazdSFTDsdVTpZCrqyqIBygkZybi3eCA3HTQRNXbXrWgy2zFYQH0c72az7rlbpIvZL8QCgDhhU5PZ56hSZZKylK0DOrdIBcAsrVy1w4GtgwyMJlsJqlBae92qFhne9075uRqPSOJDEVmWUZjlKxM4k52IfM7uUljzYHhBWh20rJKEoRN3EZiEqDjesdb6acBDCUdBxicFqWpJsTb063gBMmELg1gmMU1XSBQPZ1CSykHuqLOcn8Nx4RGmgCt4guCzGxvxJ6fkxWM+CTjya0OLTJbFCyku4ILHqNdDyi9U1x7XOm75SQXLHKHS7uR1eAylhK8ovfhpByhpiSslAIIGtjpYpPSzwZfIIms/FFlJuED6KEgH8+cFcTpu1VnU6pMxCUy1cZakoGRPLKoD/ADCKEzCQATmKklgbXHr90W6qsC6REsKCWBs/GW5TpxKVgfwxnz+1NGzS+5oAVtYldOmWr9rKZCesu7H+HusOhgFiFQESyogEjgbueFovzE9oresrgRZ+vRXOKNbOYETElXCw1/Axjvk9VRa4XYmTVrmLbUksB1PCOj7N4eJKEp5ceZNyfWBGDbMdmsqLlzuvqE/jDbIpmAjTE8+SrvstZ4yPOzjIuQHjA7yZso6yy4+wxXXFwJEmuKTZMwN62H56xRqMT7ALcHdUb5btowUbCFJRV8EYnMsnpw/PSMo8RCkA5dSTfxtAydtY8pSUJVmuAAAzFwSWu5gMvtMgClZUgAXLW8I6yqx/I1VGM5R3kpggivRPl7hzMwVa/h0PWOdKCE6qKj0De58It4TLm9qFSQpNjvFmvq76i0K+SmxRDdJKCpygoWQSC/wseZ5xPNrUKUygSBYgCwSA7vwgDidbNVOKSkS82+QHZQ0zkngcrxKKsZciRrdZ+krx5Qzpck1cmCcao8xM1FnLseoex4hmgaEBKTNW4QkE9CRw5kOw9tYawEmxSFDkS3qYT9uajKiWlKQlBWokJDAlIGU6uRvGOU+KBPGt1liixerqkqWQShPcDoQddSCXdsvA20B4STCpLKWjPNKSmUgXCUFTqzHmo6vawbMcxK1QbSplU6WvNJVcgKKU8Gdr6Dy14RWTikyc6lJOSxmNmJVLzJC05ybAoJLAh2N4jtbHUkgrtFiKRTJpJZURmdhvA3KgX/tFEuX1JL8GgOvDUmSpUyYqTLTMVLQrslTAGSDlUU91e8NdbljwkrK9AqEiWiVKCXYLUpKVZhYrOo1fl1a5XqisW+pcE3z5iODBYJcN1h0hG7JKkyyVkAC6coSpxxzEum4s1iGtY3aqpdvsjUzSdb+N9LD2tGrQQFiWk5ApizlOlnY29FHW7RoZgsMos9w7nxu1unvGvbqy5cysrvlcs/NtHtGme+pjji2JgLDQ8wSxtZxz1v18z07ZfaBM+lKZpdaBkWSkOfoka3a783jlIV6ww7F4r2VSkKO7MGRT6F+6/mG84ZOmCStHQ6YSkSStCQN6xIc8RxvqDygnQ068pUpkklw92Hqwjafh+7KQiyQcywDcDiOJL3HnBR0sX0bjf2h3KyVUBBLStbCdmUzMwPoTbg0EjSBacihm6Ja3hwgTiGIiRNaWBlYPYXPHyvFmXtbYACxdyBd4MouS4OjPa7Au02GfNgM53FFgT3wWJFhqGGrxmzuzU2vmrkpUpBQkL7ZQcXLAKDuc282h3TrFDFdoEiqldugEIRNVlmJ3c5BAJexUlrAgsXdiI7L8nuHCVRoWUlK5wExeYMoZg6EEcMqMobm/OMrxKz0YayaV0hWxDAAhSgL5LP8AjA9FPdoeK+UBKnLPxnKPEkF4W6enZJVFEiDkVPm45RkS5DGRSidhP5Q8blU6ZUxS2WySEjeUxYOwcm+X0irtFJFemXMFTPp5SkpVlfIpX8Ac/wAyYr1M+YtNyABdmAvzfUnqXgRs/VTlBRqUJSoKUwlnMMnAk+vLwGkR+p8GhYFF3J/kFamkXMOWVNyI4snL6ML+0Dq3DkS1lJUuabaBnfmTFqsxpJAEtDkG1nux4DWxMQ19CssZk5IcXGhHIBIh43XJKfu9AOXUlHdEuV/nX6+sbU+LLYhJUtZNlZXPJgw3Y3TLkp0SZh4FVkv4ceOsWZVbNDsMqTqAnLxBHU3Ec5IP0m1bF/Ee1CnmBYOjq1PH74mpK/QH8/l4IbQ0szIFKB3SHfg+nEtrpAymkOIZtNEUmnQaoZgK0g90kA+BIhU+VilKJ0hIO5lV3dXJA7ri9uLa68YPygUaeUU/lPo1VCJUxAKggnQguhYckg3GVSQG/eiPku+jls2aWAZg9vHx4tB9a6c0+ZCR2hA3HU4HG5TvMdW6aDQTOw1SUIKnCVB0lTgEG9swAcjTged3itOmHLkbTrxe7h2fhDkixieMKn5E5puVKQN+Ykh/4UJsODuW9IqyqR43oqdzBVMkCEk6KwhYMNDGhozBjJGJkXiTnRpWFMDCgMYvDy1oYBIETIow0L9Vj/20RQMpixEbSy2hi/jVOyooykPYa/bGiMrVmKcNsqOn7M7WK+aAEOoJyku3xEkqcsSSo84tfplcwFifL/b7oVaKmMunQCLkjMCTre1vxg9IppjXsl+TA+A4+8aIrgxvss1FWpO7NDjkdQ/IxWrMaTSyFTZYGdNpajrmW4c3uQDY8GduBwVz7ixmTwfUeBihtFUqnS1oMlEuWziaWKlzU3QlG80sEO+VLtYkvBye2gwXIN2WUa6toadac57Rlkm6kg51KUSDm3QskcSo3GsfUSVlmUADfTk5A9mjgn/Z9wrPXzpx/sJTD60xTP8AyoV6x3o3UrwaM5cBY4dxKfFR87D7IommAo1KOpWAIt4wp1q6W9LRFXBqJH+J9xgrsd9FP9EzPoGMiT9Mr6RkPbENMDwmVMIM0k8ClRysdGZJ++LeEUolzJ9OQ6VJLDmQ9vt9IV6RAQrPmc6lRtcff1MNVZUgTpNQnurCXI9CPY+sIkHI78iHP7Ra1CUnKElxwOmU348Y1p8JUC6y76/7w612DNUqKTlHe6MTFqRgsqx7x+/no3tBY0Z0uBVo6C+4m3P+sEqfB3O+bcQP6wRysW0aNTOA1MLQHNsFbSYWlMpQANwWABLqGhJ/HlCjQIjoNfOCg1yCzm4SmzHrCNkyKI5EiOvwCK8m9SLD8/nSLgo1T5W7KUoCWpKpnwjdIAZwFeogTiVQyG4n2gRilQVFMsk9mJaGS9jnGZRbR8xI8onOWxWbdNpnqZuKdUrAe0M3s0SwtaMwQ3ZM5BYbz8A6dCPpGxaF6TIXPNkpHMgZR6CzwQxTBVknIysocub5U8n4AcBBvBaJCZCFZggqSFXCiku3EAqQR1CgeaWuyla4M88TjNxYMkYX2Y6x5MTBDHZ+VGaXNkr03UlRVqzkFIa9usKf6VXzBjnFnKaiw0EmN0wKk40fiEFKeuQoWN4hOLRtxZIy6ZYCokQ8eJWlIdRAEVl7Ryk2SCo9BE1FvotKcY9szEcN7VLDvcPGItk8OzAzXAyqyh3sWBcNcmI52MzUEL7IpAPxWc2/EQw7B0yqjNLQA11Noe8A6uGiuB4GNONbfcefm25LcfgvYfTJmLQlVw91LsOZLcT4mG0VGUFPZgs1uAHQHURYp9lxKI/WpzFmTl14XDm3B+sUqqRcJQpg7d4AC/FWsalKLZgaaFavlpRPUhJJCSGcMWIB09vKBOIVx7W/clIzAHTtZhAFuYRLKv4TD3jWzqiQoJCg4yhyX3XcTPhLghjY7usc82spFSUELd1rmKD2O6lEq/gVffxgOSaGjFpnVf8As84QJeHzJ5AzT5pAPHJLGUA/xFZ846YhTFR4AGOQfIPi/Z0U/OSUonWGuULQklhyJS7eMdWmVSVSVLQoKCrAiIqSfBZxfYDqi4JiWuQ9CkcQSfQkffEFQbRrWzmkSvFYPm34w0QyAPbGMiXJHkMLQtTK81U0rTKSkhml6JWniANEqYC+nOHujlhVAEguZd7Ahgq7MRqDaA0rAEpzWAI0Cr+wZ/MmL2zeMS1Tuw7TMVoKbISlIPws3JhaGq+iT+GMcuoCpUpfEjKfLnEdRMIG6Nfb14RVww/qpsslig5h+fSIv0gphwZ+V/E9OUSY8eSpOqDxtzgVV4whPd3lch+Me7ST0rIJdwC4Se8HsT14FhygEFrWCJaMo5j71HxgXZojFLsIVG0s5I7uUWy2uDqWeBOI4jmWqYrVRflFqnUiU6piyrolm/mOp8IC47XpWsEDK9gHf384aMXfImSUa9JLnzvzIf8APrFavoHpTNGslSQr/DWS/orL/MYip6tgB+eP4Qc2apu37aQTZctQI1dtAORs8LljcWh9LlePIpfyvIj1U4djM4kAgg8fHmIY6KmE3CZax3paAm3S32AHzharqRgUsQQSOtuBeGXYtjhinuy1JIfhZQ91ERmitq/E9HWT+pNOq4r76Od1tUS5BKVcWJHj5OHgWo+/5vDRjOChSiU2LvANdAtLhrGNW5M8p42ismdYBos0lOVBS3AZg2hJLNl8nPkYilYctRCQm/iBB2mwns2BVme5DEBKtCGPG2sBtBhBtgyrlMoBRJBBLk8QDa3MsPOJ8Flf95k5XGpNtBca8oJ1lAJiOoNoG0VPPkrzIAJ03rgjkeLeETjJVyWy4pp+nlMkx6oKpiio2N0pA5nXqSEf6Yf9maSZRgy5bdqpIC8m8QxJyjlckPzHSFDC8DWZgmzFbwUF7tt4F034AMGA5CO60eyy+zllK5dkpI3lK4a3SWPhDqacuA49P6Xvltsp4d25lfrQJbDvEuW4FR4HzgDjmzKkoMyWszB8YYtY6pDuwvxixtfJMspzzklSrISVK7Nxdlboykh2dwW4QtyMWnompdSkqSwy8ADqG0aKRXNozZccoLnleGugzge0Spacik5kcidB06dI5vt9jBn1K8qcspBEtHJhvK8HKk+ghlMxa5gUoukKCjwAAJJtpwhH2kxQT5xWlKUp5JDBzc+J0BPEiGmkiMLHb5G5v6uuS/CQr07UH7RHaZNN2NJJlmymClDqq59y0cP+Q056+ZJPdmyr/wAC0k/5SqO7Y/N3gOQiEY+ps1OXpUQVOVaIqkvTD92YR6p/9MazVx5IVmlzUdAoeKT/ANJMUQjBrmPYx4yCcQVe0SZakAIWUrAYk90NYJCRfLbyjJQl06kzAEg5gblmI0YDxihUEy1BswewzBiQd+WSAbPvDXjGlTOTkBN8pe4e3/tUk/wxbauzLbHpZSKoH+znp9QsfiW8oATJKklSUpG6S4fKSoaE9LEX4RdpK0TqKXMSXMpWXy1H3+kV8Zb5zmPcnICr6O1/cH1ibXDGT5BuH1i5mZ5bEHd1LjpzFoGVdPNWohSkhuCHmHpuhkJP1i/QwbocDQ+ZMxRDqy7xYG+oe5BNwbHwiKThSVKW5KVJ78tyEtZlgfEk+1hydEU+LB6Ng1zHWueGB3UtvFmOVQdkH20MLOLSwMyUoVLCVZSlZ3sxck8hpZresdWwzKE5UJ4MU/nj1N4DbU7NSZ6gkzUomAZs5+GWDftQ+gcsS1zbVoFtlUovhnM6BalEJAJUTYAOT4NrZ4OYZiPzKpSo783QSEb6i4L51OyPC55iIsVx2TTtSYYkrmLGVdQRvrfVKD8KbaBhzeLGC4WijYrWFzlgZlcEj6KSbl9SeLDzSeTc6R7Oj/piS3Ze/j/v/AljGzC50mZVTskhbFWQbwIAclagwzdUhvHWKNJhKqSRNlTMuZWWZuOQysw1IF928ENq8Z/7nND/ANmR4kj+sVtqK4FQHEykX8gW9yYlJJPgfWQcIpP+IUa4vAuYkRdq1NAuesxz5MMWkuSMjeSBa8G5rqcqLqtfmwaF8KtpFiVVqcXLjnxEMuEJabDNJIdJjE95jEMuv3GS+t49E1iHDRBpmtTSDaGSl+AufAawLw3Dq2sliYucpMtQffmFmLiyAdAzXaN6rGESEEzAFkghMsnvPa/QO5hFNWsoEsrUUJsEucouTppqSYtjhatmbLqXjl6aHWooqCnCgqpMyblUEiXcBfDNldr8CYNbEVKalXzWcpixMlepQoXKCOKCHLcCHGpflcPWwSia2Q3NR8sinhpLY04l9PleoxZY5OeLX6hrFcJWkrkTHCnykhjZtUtZiC9+BhInbJTgthlKfp5mHgRz8LR2XarD+0QJw7yGChzT8JA4kEt4HpCeQSQ1242Leeg00EauJHicxYW+QLCpcqqq1rP61EpAT9VSldoRzYol369Y6FXVGdRMcw2Bq8mJyUApzTMyFJu5lqBKtNBug3YOBHZKzZwHuK8j+MI0kx4y8sWZqohkz8qwYuV1CuWWWG68D4HjA6amHSA2W/miOZjyKfbmPYO0FgquwfJTIWha15nBK9UzEgKSGHduCwc2gRLqHBB0I06Xsf4VKDdINUmaUVy1gqCxeWm6syRmSocAoWP3QITSATil8ySykFOikKdQI/zjxtHY5enklKPIc+TieSJ9Mr6JbxTfycPBPEZOenSTrJWUn6qr8eoMUpM1VBOlKAGSYUhROtiAW5OGPnDBNpWnTpVmmJJS+jjeSfb3gN27O6EuZiyqapd1LlzACoEMSdMw4ZreengxT5BnZFySO0F5ah8QOqVDkdGOl+oKhtBSrVlITmYpSCDqSSAnLrqBfi8PeEYf8ypwgl5yxmVylg8E8ief9IWrquyqXDb6JJ2HLUBLQrLOUz5S6ZZa7E6s5+y8IG34NJIMqWoqClfrJhO/OmXdSv3U6JHnrHRK6r+aSWf9dMF/3E/cT+dI5j8oc4z5VOhNypRA8eEJklSpHt/07TNL68193/Qd8ldAldRMnTR+qloL/vE6ISeBLXPLxgftljpm1k1aCySs5QNAAwAbwAhtwykEmlElGjXPMnUmOY1waYsclKHoTEpR2pIrg1Upyk/y/P8AcJVeNKmSSlRJtBCrxczkSlHXs0A+KUgH7IWEK4RYpJ27l5H2MTDqpuaTYUM7MIo1CuAjwLvGqw+kMjznwQIExIsXHWJJU3UkMeTO/n90TSls4ItG8sObCObKY1ybSFl2lpDcVEfYIt/MwlWdRcjUn8+0TSDkTcB+HGKWKT/gfxiTZqhDfJRQIxqaVqznw8E8Pz1iSiwlKFSlVaVolTc2VrKOXKym1yl294lp5+RaVMDlLsdD4x7tJjcyqImTCN0hkgMEjiB7axWE+Nomq0nrc11X8/QM0+MUUgp7CjC1O+accxcaMDmbyIhh2BwtSpiquZYrz5Bw3jvKHR3A84XtmtkVzag9uhSJaBvcH/dB+1tOkdLpmSAAAlIACQLAJGkGKcnbEzTx4ouGPz39xvjVWhFPNK1ZUlCgT1Is3V2aFihWZtOlQH6zLMJSGDiWQFLSOI3kuALXOmi7tttIKiYEILy5ZN/pK5+A0HnFnZ+p/wDmFFLcHs5K1H90zUzFK/yqlw8ZXInlw7NMt3ba/DhkeDbUy6KslTVAEJWjMRc5Q4XoLslZIHNo+lu0dOZLKcOL2I1F+sfIBw4zpyuEpDPfTNvMHuSSTcv1JjpGynyuTaHsqeYjt5AGVISQJktIFshLBSQLMo+YZopd8nnyg4Nxfjg7WMTkzHQogHilX9dYE4ps4g3lKAP0FHXwJ084DV+N0eISe3pZyVKDOnRXgpJuk/bAJOJTk/ET43MMnQlWHf0HP/uz6j8Y9gR/xPP+kr0jIO47aHNpsbppCwJZBmMN0AkFu6c3BQZnu4sdBCzhdamYspWEyypRVLUPhWSCQeGVRFwAA9+b20SEzAnKnMSkDRyRAmdQolKPazUjklDLV5/Cn1fpE3b9oj47CW34Jpg39kQdLhiAR6FB8jBilxLPIpKkagBKv4bX8mgCdrpE6RMlLSpS2SlAAK1TAykqJIAGYJLvawHKPPk+mqm006kV30kLQPNj9oPlFV1TF76GWho5cqqnKmBJyb6HNzqRlHWwifCsQQszp8zeKFMBzWEhVugzJ9RFDHkpUtElABmjKjOHBK7JAJHwjRoBbfzRT55CJqkZUJJL5nNiVEAizgOOg4WhW9qv5N2mwvPNQStLv9wbtntKSVEkkm5sQ3QW8oF7Hn50Jql//T5VI8Zjp+x4S6jH56TlUpibhQ3sw6K/2MP2zA+bUzKsZgzzCePG/gG9IzxW6XJ7ms1cY4dmPjxQP2t2j+bp7KV+0IufoA8frcuUc/B1/OsE9psUFRPVMT3dE/VGhPjrA0Si7tZg56wrdmbHjWNIyNkLYv6+EaERiVwCrV8Mv5nEYmZFaWtvCLSJD3EC6Mksbuj28WUTwgOQxjxEuK+JHLLgXudBUNqsmm48CN0OeZGhiqtb3NyYpSJl+WntBWgoVzlpSlKlZlXIGge5fQQH3SPR01Qg5yKKjDlsTs5Kny1rnS8wJKUkuxBF2Ghbnzg5K2cpZWY9mlkqd1b58nf2i7QY6masoQhSRLzhRIDBSSkBIUklJcElgSzMWJaKxx82zBqdapxcYohn4kiTLZShuuVnr15l+EKNTtzNmhSJUtszpBupTHkB8TekL89BSlUwoM0qcm+UJe5JykqPsIryMXUBlpULStXeUnfV9VDDdHXUw7jJ/YZYzw4+fc/0ChnSqQDtpfazzcSiWRLHAzOaiL5eWrPE2zdQsKqK+adUrQgn45q7AIHJIDdB4GKtNs2E/ra5ZSDfswrNNmHkb7oPN38IhxbFlTeARLQGly091A5DmeZjnUVSDFTzy+pk6X8pAutrspIS4U4c6MGFh/WNJleXOXUhidTpw6RQWpy5jcgm/B4dKlRjyT3zcvlk1NWrlqC5aihQ4pLHwtqOkOOD/KbMSAKiX2g+mjdV5jQ+TQjgxIqe4AYMLWf11gkzqf8A8SqT/wDJ/J/WMjlLx7HBs7JtFi9RLTkSnIhi6UWT58V6/EToYUZtWVd4l+XCOxVOz8tcpQNytJCiTdiNY4xiNGqTMUheqSz8+RHQxaEuKISjzZelLKklQUUqQL8AUkZTpc8iG08YePkxw5UmVNrFWcGXJDEZj8S25D7jHPsNLzAm++yLNxIZo6RjdSopQjtMglJypCAMoHC2tvEPCykl2b9Jo8moTePsO7MU3aVXaK7soFZJ0fhf38o5PthtH282Yv6SlEA8ATb2g/8A8f1FLSTZGVKytT9qFfCSHSpBc3SCHzcYTKrFKed+0lmUv6SLjzQfujNmmpdHs6DTS00ZfU4k+Pw/n+gUmkE1aUJtmUkDjlJLPBfHcfm5PmsxJStNpivpgd0joqxPpGmAUg+eSQFAjOC/1d7y0iptTU9vUTJid7eZLcUpsG8g8JF8Es+O8l10rZVo5aVKCVqype6uQ8422gxhJUJci0lDAHjMOpUSeD/nlbp8Rp6VRYdupSCHswKg3lr1MBqDB5s5+zS4Fio2SPPn0EUjGuWYNRn3tKBM73iNUWZtF2W4VpURq3DpEC0xLp0epF74KRvIXdjpBulSEp1hfRFhSiRYm3CFkjtrkrXYYXNHOBGKVechI0ERISTreIABnLaR0UkTnGXF+WT0ZRfPm0OXK3e4O/B9Yefk9ryVmUeAKk9LgEe4PrCzs3sxMq17u6hPeWdB0A+I9I6ZhmDy6YhEseKjqo8yYZJ3YmXLFY3B9i5jeEzKiqnzJTpMoJlgqAMtViqYlSblQOcDu6jiY0n1k2kpZZ7GXImzSUqSkBu6AVAJsDYak6mN8T2qkUq1op5YWpSiZi3spV3dVysuTA+mql18xBnKBYqEuWgcWBUo8kgZXJOrRVyt0jFDA4L6k1wQ4XLJICR+WhooNll1GcCdMllKFK3OYFgTqHLcRBLCcAtoG56D11V4D1h12boUIExQGgZ9Be5ZPDQRXK/S2YsLamqPnespVIWoLzZgb5tX6vrFKsXumHv5Tp4VUgBrD24PCDWaRmhyellk2uQVHojyNxGg802mEPYMOWsaRhMYkRwD149jyMjjj6aqMR3TdgBx5Nx5COV7WV0ufOzSxugMCbP5Hk7Rbq8TnzEZFEtoWAD+LawLNApQNi4isVRNuy3sBQmdiNPK4ZlF+WSWtSf8yUwxbTJmSpikzElKuo9weI6iM+SehbEpaizhExhydJjqe2NDKnSSicgKHB9R1B1B6iEyRcnR6v8AT9f/AGtpq0/zPmvEsTKizwLJh0xrYG5Mlf8ACv7lD7x5wqVmFTZP7SWpPXUfzC0ZXBx7PR/uo53aZBJnKQXSWLEeoY+xIg5gK5MlC6iapJWgHs5eZiSx9zw84Agxi5YUGhU1fIcmNyg1B0wYtW9yDm3LpDNVYhOTTyZBR2KQh2FisEneVxDtp6xUw7DpkpIqiEFKV5UhRuosbhOrCxa0a1mIrnKzzFFR+wcgOAiuSXwedpMDUrkiqlLGJ0S1KICUlROgAcnwAg7huxc2anMv9Wng4dRHhw84dMBwKXTo3Q6jqo6np0HSJpNmyWohjTS5EZGxk/LmVlTySbnzawg1gewYXLCpqlBTvlSQzciWNz0MN65bhopy5hlq6Q+1GJ6mfg57tPhXzVbJfIsHK+o5jy59RFbAsGNVUJRLBCLZi3dSNSepu3WHTbrDxPp847yLj7/Vvsi7QU8nC6YFf7RVy3eWttByAdv94G0os0pU+30g5LkyqaWEhpctHMt4kniTrChifyhpC/1MvM2ilFvPKzt5iFrHcdXVzQpQAayUpe1/c316CPBgExKe0nNKlgOSssSOSU6knRusByb4iVWnhBb8z5/n5nqNnZ0xIWcqEquCtQS45tyhj2DwhMuomTs6ZoRLyApukrJBVlPxJHdfQnNyhCFFUVK8wlzJhVoWJDcBmNgAPKOmbB4YUSlpcKLhAKdDlDkDmy1rvxi2PGlJGHPqZ5Yy8IcqWq7R+f50g0J4k0a1cSSfYfhASmpQguTpyLep4eGsQfKHiXZ4elrZgNLd5UU1LWykZNJG8ls5Pj1d209a+ZgDX90xeJeB2JadHD+bt9h9IywXJuzPgHpjaPCg8jHgjQYTDG0eAR6Y4BpmjI9aMjjjrOMUpkTcpdlXSenXwipKrgLuS9jb38jDbtLRdvLSlKV9oMynABTutuu7uQ5Fmt1hHM7KoAndNrh2PhFIO0JJD78l1Kfn4VZhLWRe57ofwvDxtfOYNCz8lvZiesA5iiUd4gaKUiwItqNHMGNs5m+0G90jqqIn1BvFcp53iaeoREgt1ECY8AZWbI082+XIrmi3+XT2hcxHYWdLvLImDl3VehsfWH5MviNIlCYzOKZvx6mcPJxqsp1pOUpUCeBBH2ww7A4a8xapks7oGUqFgX4PZ2hlxarlzCqUS4SQ78DYsPaLuEEFBA0GkBRopk1DnzRbJcR7INohUtoFVu1MmSDvZ1fRQXPmdBDGZRcnSD4MLOK7XyEKIBKyNcgt6kgHyeFbF9qJ09wTkR9FPH6x+L7OkVpWBzFJCjlQk6GYoJfwe8JuvhGyOmUVuyMNzttwQyZTg/SV9oAgViGLrqpuecpkpAcgWQgasOf2kiIEy5EnemzEzTwlyS7/AFl6JHqYlNV86Qx7OlpkquEgqUtQa3NZAI6BxrB2t99A+tjx8YlciCbtEiX/AMrLKD/ezGVM/hHdR4i8VqQzQpNTMBXchBmurMptQD3gl35O0EE1VNJ/Yyc6/pz2U3UIFvOCFLgM+rabNXlSdCQ5I/dSGCUwXJVUSccMm/qZnx9oInY7PmOFTVMdQCwPkGEdS2cmdjSSkMxygqsxc3OY66nQQBwvZGTKUF3WpJtm0fwH3wTrs+bKXAYFuYIcHrFcEG5WyGtzRcFGC8l2oxblf7B4RS+VucUy5Et+6EgjwT+MTYZRZ5stOrrS/gC59gYVflFxnt6tYeyCw++O1VWkieiTqUmKwMNuyOyyKoIkTXAnqDqT3kgaEeh9YWKKn7SYlHM38Br7R1z5OqELrUEWTKSpZ8hlHuoQMMeHJh1M+VFEdV8l1BQS5sypmT1jspqQoyQZaCUsF5cqt8ByCSz8BHBgI+tNtZaqihqJctiZkmYE8iVILMfvj5PUlgxDEH05gwkJXYs4tJWQqjBHhjYCKEj2MjIyOOPpCQqz8RY/7Qn7X4ARmmpSAh3Uzu795+WmjQxbJVEtdMjILpFg5e2qSeYLj0i7U1Hbo7JSGKypPZgpJCAbrUdVJum5Yi9uQjLbI5q0I2zu1EyjRPnIAVuy0kHi6uer7vM+EdBxbGEVUiRUy9JiA44pULKSeoMc6qdmZqKKtIGZMtSHI+j3kq6jW8LtJjk1FMnsllJlqII1BSq4cG2rjzjnk2z+w9SGjhm08XF+rn/b4f4HQp+sQhMJ9Ht6rSagHqix9Dr6iClPtnTnUqT4pP3PBlNMxrT5I+BklZhoX6H8YnRPexDHkYAytsqX+8I/hV+ERVu3MgDcSqYeFso8yb+0T3L5KRwZH1Fi7i81SKucpaFJQVAuPqpDnxZ+kNGz9ckIUoqGUB3ezRz/ABjEFVU0k5UEnmQOAGY+Qu0RpoFhLKXLBtuiYkv1LHL5vAvyiix87ZcfaEMdx+ZULNymX8KODcH5mKdFhkyb3UluKjZI5uo2iylUumTnmZJk34JQIUB+9NIe3JPH7KUyfU1hOZRKBqTuy0ePC3K5gKDfLL5NVDG9mJWWJlZKkWlkTp3BTPLQf3Qf2iuR0iCZg1TOPaTt1/jnqy+QBuB0aJZVQiRaTvL4zlC/hLSe4OpuekVVZ5hfeWed1GDuUeES+hPL6srLErB5Cf2tRmP0ZKX9Fqt7RpNPaLCZaCAAyUJdTD7SXck8zBLAtmpk1YK0lEsak2J6AG/nDxTUqJYZCQkdB+Xgcy7GTx4PbyxUwjYtSiFT91P0R3j4n4ft8IcLJYAABIYAaNo0V6/FJclOaYrKOHEk9ALmAdRtvKHcSpZ/lHrr7QUlEjKWTM7oM41igp5JXxNkDmo6emphpxtMtNNRn4kyUy1PqciU6nxc/wAUckq8WMwidPYgOJUvgpXh9EFnJ1Zod1Y+Kilkkq3xmzBn3khjxsCWPmIpifrRPNirG0u13+yC+GVQlSp9QdJSCEt9JX9AfWOP1E0rWpai5USSfGHPGNqBPo6enk7oUFLmkG73sWN2IAbiG6wuVuArlyxMzIMssynIJcJPcIf4xE8nqm2HE1CG0v7M0dlTOJsPAa+/2R0XYWp35qHZUyUUhXWxYfwhR8oTMICexSlJBYX8dTr1MEKszBLRLk5jNWsZQm6nB3crcXv5xqcaw7fkxKTlm3HSFKmE5GZKlqQECzIRIDJB4ArbSEj5V6Sl17GX2tnWEgKUeaiO9pxhyw2qmyEJFaUGqEpSiEEslBb9pwKywFrBlMY4ztdjRqJ6lE2FhHmpPdR6tpxuhZrhumzwOlyyogJBJPABz6CCzQx11KullSkKlLllScxJQUFRU5Aci7DhGqL8GPIvImfMJn92v+RX4RkMfzuZ9Ieg/CPIpRAcdj8U7Cf2aiMkws/AL/BWnpDvPpUpAV2ZmGwBfuhVlFtFbpIIPIcYQdpcK7KYSAAg7ySOZOg5kHTo0O2zteZsvJM76d0v8QIsq41I93hcn/pHQ+GAsbx9UmSUICE009SpCwSS0sJy5t45kKQVLudW0PBDq9np9KubLWnMkhiUbwcFwW11HKH35ScNIoyoDuzEkkfvboJ8TlEc2rMXqJRRMExRCkgEL3gCAzXuHDGx4GGcFOKZow6meF0gWpMYlUXf03KnTAZ8soeylSj7lJB9i/jBEUNATaqPO4a3iUs/SIuDN8dXjfPQHTeNi+guTYNzgw+Gy3eZMmEcAD6AgAe8UU7SSpSiqRIZXwqmKKsvUJ0fzhfpso9fBJoYsLwSUlKZcxCTNyBSgdQCbPyiDEdjUqLylBP7qnPodfWAOz+OdnPmTpuZalpYkM5JIJJfwEGZ22aOCF+bD7zDtJcGKE8r9SB9Rs2mQkLmoUoPfs1sknhmdOZL6W9o0EyZUFMqWkJSO7LRZKealczzUYOUO1kmYCmYMr2ZV0keP4wSpTLl/swkA8UtfzGsc035DDIsd3HkqUOy8qUHW0xXF+6PAcfOCKSBYMB0tAyv2kkpVlzuRqwJ9xaKEza6WO6lSj5Afj7QOEK98+WNoWwgXiW0cqTuk5lfRTf1OghXm47UT3ybqf3beqz+IgbKrJconMgTl/W3B5jvH2g230DZGPM3+BYxCtmVUwqyk8AlIJyjl/WNJtF2IecwPCWCM6uTt3E9T6R7OxOqmhkgy0cBLTkT/N/WKHzVrkgnxCn9H94G1eSjzyqopL7yxIpVTXnTCES06HQEjuy5Y4/7veLVEVKSSCQ4I8jrAysnKUzklrB+A5AcB0EEZC8ksHmw9YMm1yTxtNOPjsjlFUpToOUgguwIto4LgwQnYguq7JBAK0BYATZwd4m5bMWuXawblEE1DxLgyxLnoUdHY+dvvhU+Q5IcDThtGUS0o4tfqTc+5hw2XQhM2bObNMp0pEq+hWFpUrqQB7npABA3k+UD5tYpJUpJIKi1jrfQxqzJuNIwYWk7Y21mJBcie6wuclC7u6hoVA8WsPQRyOfrD1SAIkzKud/apXIlHVS1kDOr6qQMpJ4luEI09NzGGEWuJHp5JxlzE1pCywWzBJBbmx0PQx0n/juRUyiibJZWUujdCFHiyVHswSW3lB9dNY5zRy1KJyEZr2LXYaX49ARESq1T2ABHJx/tDNNsWEox7Y/fo+V/9ir/APpk/wDVGQjfpSo/vJ3/AO1X4xkCsnyPvw/COmbXd2R9cfYYkwP/AJwf4Q/1mMjIs/aeeuw7tj/4dWf4cv8A81EcQxv9kPrj/SuPIyLYfYJP3C+qPRHkZACemMjIyOOCdD/y8z66fuioYyMiMuz0cH/zPBBGj/Yq84yMgIaXQPj2MjIA5Zxr9lJ8PuibZb9qPARkZFP8Tz/82S7T/tE+P3QPGkZGQ66IvsjXpF+Z+zT4iMjInPwacHktS9I0GsZGRE1Mf+I8YCz+6r633RkZG+Z5EBm2/wD/AA3CfP8A0Rziv76vExkZGSXZuj7SCj76fERNV/t5n+J98ZGRTH0TydEkZGRkVMx//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3"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5158" y="3962398"/>
            <a:ext cx="1411069" cy="1411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9"/>
          <p:cNvSpPr>
            <a:spLocks noChangeArrowheads="1"/>
          </p:cNvSpPr>
          <p:nvPr/>
        </p:nvSpPr>
        <p:spPr bwMode="auto">
          <a:xfrm>
            <a:off x="1600200" y="5437522"/>
            <a:ext cx="17209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a:t>Zakiuddin Shehzan Mohammed</a:t>
            </a:r>
          </a:p>
        </p:txBody>
      </p:sp>
      <p:pic>
        <p:nvPicPr>
          <p:cNvPr id="4104"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38665" y="3958769"/>
            <a:ext cx="1370218" cy="1411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Rectangle 9"/>
          <p:cNvSpPr>
            <a:spLocks noChangeArrowheads="1"/>
          </p:cNvSpPr>
          <p:nvPr/>
        </p:nvSpPr>
        <p:spPr bwMode="auto">
          <a:xfrm>
            <a:off x="3556952" y="5437522"/>
            <a:ext cx="1133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t>Gundeep</a:t>
            </a:r>
            <a:endParaRPr lang="en-US" dirty="0"/>
          </a:p>
          <a:p>
            <a:pPr algn="ctr"/>
            <a:r>
              <a:rPr lang="en-US" dirty="0" smtClean="0"/>
              <a:t>Singh</a:t>
            </a:r>
            <a:endParaRPr lang="en-US" dirty="0"/>
          </a:p>
        </p:txBody>
      </p:sp>
      <p:sp>
        <p:nvSpPr>
          <p:cNvPr id="27" name="Rectangle 9"/>
          <p:cNvSpPr>
            <a:spLocks noChangeArrowheads="1"/>
          </p:cNvSpPr>
          <p:nvPr/>
        </p:nvSpPr>
        <p:spPr bwMode="auto">
          <a:xfrm>
            <a:off x="5029400" y="5437522"/>
            <a:ext cx="14602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smtClean="0"/>
              <a:t>Seunghoon </a:t>
            </a:r>
            <a:r>
              <a:rPr lang="en-US" dirty="0"/>
              <a:t>Park</a:t>
            </a:r>
          </a:p>
        </p:txBody>
      </p:sp>
      <p:pic>
        <p:nvPicPr>
          <p:cNvPr id="4107"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29489" y="3962399"/>
            <a:ext cx="1060056" cy="1411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7043737" y="3946372"/>
            <a:ext cx="2085911" cy="2169825"/>
          </a:xfrm>
          <a:prstGeom prst="rect">
            <a:avLst/>
          </a:prstGeom>
        </p:spPr>
        <p:txBody>
          <a:bodyPr wrap="square">
            <a:spAutoFit/>
          </a:bodyPr>
          <a:lstStyle/>
          <a:p>
            <a:pPr eaLnBrk="1" hangingPunct="1">
              <a:spcBef>
                <a:spcPct val="30000"/>
              </a:spcBef>
              <a:defRPr/>
            </a:pPr>
            <a:r>
              <a:rPr lang="en-US" dirty="0"/>
              <a:t>Nop Jiarathanakul</a:t>
            </a:r>
          </a:p>
          <a:p>
            <a:pPr eaLnBrk="1" hangingPunct="1">
              <a:spcBef>
                <a:spcPct val="30000"/>
              </a:spcBef>
              <a:defRPr/>
            </a:pPr>
            <a:r>
              <a:rPr lang="en-US" dirty="0"/>
              <a:t>Uriah Baalke</a:t>
            </a:r>
          </a:p>
          <a:p>
            <a:pPr eaLnBrk="1" hangingPunct="1">
              <a:spcBef>
                <a:spcPct val="30000"/>
              </a:spcBef>
              <a:defRPr/>
            </a:pPr>
            <a:r>
              <a:rPr lang="en-US" dirty="0"/>
              <a:t>Collin Boots</a:t>
            </a:r>
          </a:p>
          <a:p>
            <a:pPr eaLnBrk="1" hangingPunct="1">
              <a:spcBef>
                <a:spcPct val="30000"/>
              </a:spcBef>
              <a:defRPr/>
            </a:pPr>
            <a:r>
              <a:rPr lang="en-US" dirty="0"/>
              <a:t>Yuqin Shao</a:t>
            </a:r>
          </a:p>
          <a:p>
            <a:pPr eaLnBrk="1" hangingPunct="1">
              <a:spcBef>
                <a:spcPct val="30000"/>
              </a:spcBef>
              <a:defRPr/>
            </a:pPr>
            <a:r>
              <a:rPr lang="en-US" dirty="0"/>
              <a:t>Sijie Tian</a:t>
            </a:r>
          </a:p>
          <a:p>
            <a:pPr eaLnBrk="1" hangingPunct="1">
              <a:spcBef>
                <a:spcPct val="30000"/>
              </a:spcBef>
              <a:defRPr/>
            </a:pPr>
            <a:r>
              <a:rPr lang="en-US" dirty="0"/>
              <a:t>Rohith Chandran</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smtClean="0"/>
              <a:t>Prerequisites</a:t>
            </a:r>
          </a:p>
        </p:txBody>
      </p:sp>
      <p:sp>
        <p:nvSpPr>
          <p:cNvPr id="12291" name="Content Placeholder 2"/>
          <p:cNvSpPr>
            <a:spLocks noGrp="1"/>
          </p:cNvSpPr>
          <p:nvPr>
            <p:ph idx="1"/>
          </p:nvPr>
        </p:nvSpPr>
        <p:spPr/>
        <p:txBody>
          <a:bodyPr/>
          <a:lstStyle/>
          <a:p>
            <a:pPr eaLnBrk="1" hangingPunct="1"/>
            <a:r>
              <a:rPr lang="en-US" b="1" dirty="0"/>
              <a:t>Passion for computer </a:t>
            </a:r>
            <a:r>
              <a:rPr lang="en-US" b="1" dirty="0" smtClean="0"/>
              <a:t>graphics</a:t>
            </a:r>
          </a:p>
          <a:p>
            <a:pPr eaLnBrk="1" hangingPunct="1"/>
            <a:r>
              <a:rPr lang="en-US" dirty="0" smtClean="0">
                <a:solidFill>
                  <a:schemeClr val="bg1">
                    <a:lumMod val="85000"/>
                  </a:schemeClr>
                </a:solidFill>
              </a:rPr>
              <a:t>CIS 460/560. </a:t>
            </a:r>
            <a:r>
              <a:rPr lang="en-US" dirty="0">
                <a:solidFill>
                  <a:schemeClr val="bg1">
                    <a:lumMod val="85000"/>
                  </a:schemeClr>
                </a:solidFill>
              </a:rPr>
              <a:t>Preferably received an </a:t>
            </a:r>
            <a:r>
              <a:rPr lang="en-US" dirty="0" smtClean="0">
                <a:solidFill>
                  <a:schemeClr val="bg1">
                    <a:lumMod val="85000"/>
                  </a:schemeClr>
                </a:solidFill>
              </a:rPr>
              <a:t>A</a:t>
            </a:r>
          </a:p>
          <a:p>
            <a:pPr eaLnBrk="1" hangingPunct="1"/>
            <a:r>
              <a:rPr lang="en-US" dirty="0" smtClean="0">
                <a:solidFill>
                  <a:schemeClr val="bg1">
                    <a:lumMod val="85000"/>
                  </a:schemeClr>
                </a:solidFill>
              </a:rPr>
              <a:t>Strong C or C++</a:t>
            </a:r>
          </a:p>
          <a:p>
            <a:pPr eaLnBrk="1" hangingPunct="1"/>
            <a:r>
              <a:rPr lang="en-US" dirty="0" smtClean="0">
                <a:solidFill>
                  <a:schemeClr val="bg1">
                    <a:lumMod val="85000"/>
                  </a:schemeClr>
                </a:solidFill>
              </a:rPr>
              <a:t>Also useful: CIS </a:t>
            </a:r>
            <a:r>
              <a:rPr lang="en-US" dirty="0">
                <a:solidFill>
                  <a:schemeClr val="bg1">
                    <a:lumMod val="85000"/>
                  </a:schemeClr>
                </a:solidFill>
              </a:rPr>
              <a:t>371 or CIS </a:t>
            </a:r>
            <a:r>
              <a:rPr lang="en-US" dirty="0" smtClean="0">
                <a:solidFill>
                  <a:schemeClr val="bg1">
                    <a:lumMod val="85000"/>
                  </a:schemeClr>
                </a:solidFill>
              </a:rPr>
              <a:t>501</a:t>
            </a:r>
          </a:p>
          <a:p>
            <a:pPr marL="0" indent="0" eaLnBrk="1" hangingPunct="1">
              <a:buNone/>
            </a:pPr>
            <a:endParaRPr lang="en-US" dirty="0"/>
          </a:p>
          <a:p>
            <a:pPr eaLnBrk="1" hangingPunct="1"/>
            <a:r>
              <a:rPr lang="en-US" dirty="0" smtClean="0"/>
              <a:t>I don’t check </a:t>
            </a:r>
            <a:r>
              <a:rPr lang="en-US" dirty="0" err="1" smtClean="0"/>
              <a:t>prereqs</a:t>
            </a:r>
            <a:endParaRPr lang="en-US" dirty="0"/>
          </a:p>
          <a:p>
            <a:pPr eaLnBrk="1" hangingPunct="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Course Website</a:t>
            </a:r>
          </a:p>
        </p:txBody>
      </p:sp>
      <p:sp>
        <p:nvSpPr>
          <p:cNvPr id="9219" name="Content Placeholder 2"/>
          <p:cNvSpPr>
            <a:spLocks noGrp="1"/>
          </p:cNvSpPr>
          <p:nvPr>
            <p:ph idx="1"/>
          </p:nvPr>
        </p:nvSpPr>
        <p:spPr/>
        <p:txBody>
          <a:bodyPr/>
          <a:lstStyle/>
          <a:p>
            <a:pPr eaLnBrk="1" hangingPunct="1">
              <a:defRPr/>
            </a:pPr>
            <a:r>
              <a:rPr lang="en-US" sz="2800" dirty="0" smtClean="0">
                <a:hlinkClick r:id="rId2"/>
              </a:rPr>
              <a:t>http://www.seas.upenn.edu/~cis565/</a:t>
            </a:r>
            <a:endParaRPr lang="en-US" sz="2800" dirty="0" smtClean="0"/>
          </a:p>
          <a:p>
            <a:pPr marL="0" indent="0" eaLnBrk="1" hangingPunct="1">
              <a:buFont typeface="Wingdings" pitchFamily="2" charset="2"/>
              <a:buNone/>
              <a:defRPr/>
            </a:pPr>
            <a:endParaRPr lang="en-US" sz="2800" dirty="0" smtClean="0"/>
          </a:p>
          <a:p>
            <a:pPr eaLnBrk="1" hangingPunct="1">
              <a:defRPr/>
            </a:pPr>
            <a:r>
              <a:rPr lang="en-US" sz="2800" dirty="0" smtClean="0"/>
              <a:t>Schedule, reading, slides, projects, etc.</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Google Group</a:t>
            </a:r>
          </a:p>
        </p:txBody>
      </p:sp>
      <p:sp>
        <p:nvSpPr>
          <p:cNvPr id="3" name="Content Placeholder 2"/>
          <p:cNvSpPr>
            <a:spLocks noGrp="1"/>
          </p:cNvSpPr>
          <p:nvPr>
            <p:ph idx="1"/>
          </p:nvPr>
        </p:nvSpPr>
        <p:spPr>
          <a:xfrm>
            <a:off x="457200" y="1981200"/>
            <a:ext cx="8534400" cy="3886200"/>
          </a:xfrm>
        </p:spPr>
        <p:txBody>
          <a:bodyPr/>
          <a:lstStyle/>
          <a:p>
            <a:pPr eaLnBrk="1" hangingPunct="1">
              <a:defRPr/>
            </a:pPr>
            <a:r>
              <a:rPr lang="en-US" sz="2400" dirty="0">
                <a:hlinkClick r:id="rId3"/>
              </a:rPr>
              <a:t>https://groups.google.com/forum/#!</a:t>
            </a:r>
            <a:r>
              <a:rPr lang="en-US" sz="2400" dirty="0" smtClean="0">
                <a:hlinkClick r:id="rId3"/>
              </a:rPr>
              <a:t>forum/cis-565-fall-2015</a:t>
            </a:r>
            <a:endParaRPr lang="en-US" sz="2400" dirty="0" smtClean="0"/>
          </a:p>
          <a:p>
            <a:pPr eaLnBrk="1" hangingPunct="1">
              <a:defRPr/>
            </a:pPr>
            <a:r>
              <a:rPr lang="en-US" sz="2400" dirty="0" smtClean="0"/>
              <a:t>Send </a:t>
            </a:r>
            <a:r>
              <a:rPr lang="en-US" sz="2400" dirty="0"/>
              <a:t>email to </a:t>
            </a:r>
            <a:r>
              <a:rPr lang="en-US" sz="2400" dirty="0" smtClean="0">
                <a:hlinkClick r:id="rId4"/>
              </a:rPr>
              <a:t>cis-565-fall-2015@googlegroups.com</a:t>
            </a:r>
            <a:endParaRPr lang="en-US" sz="2400" dirty="0"/>
          </a:p>
          <a:p>
            <a:pPr marL="0" indent="0" eaLnBrk="1" hangingPunct="1">
              <a:buNone/>
              <a:defRPr/>
            </a:pPr>
            <a:endParaRPr lang="en-US" dirty="0" smtClean="0"/>
          </a:p>
          <a:p>
            <a:pPr eaLnBrk="1" hangingPunct="1">
              <a:defRPr/>
            </a:pPr>
            <a:r>
              <a:rPr lang="en-US" dirty="0" smtClean="0"/>
              <a:t>Be active; let’s build a course community</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7086600" cy="3886200"/>
          </a:xfrm>
        </p:spPr>
        <p:txBody>
          <a:bodyPr/>
          <a:lstStyle/>
          <a:p>
            <a:pPr eaLnBrk="1" hangingPunct="1">
              <a:defRPr/>
            </a:pPr>
            <a:r>
              <a:rPr lang="en-US" dirty="0" smtClean="0"/>
              <a:t>Used for course materials, projects, and the final project</a:t>
            </a:r>
          </a:p>
          <a:p>
            <a:pPr eaLnBrk="1" hangingPunct="1">
              <a:defRPr/>
            </a:pPr>
            <a:r>
              <a:rPr lang="en-US" dirty="0" smtClean="0"/>
              <a:t>Create an account:</a:t>
            </a:r>
          </a:p>
          <a:p>
            <a:pPr lvl="1" eaLnBrk="1" hangingPunct="1">
              <a:defRPr/>
            </a:pPr>
            <a:r>
              <a:rPr lang="en-US" dirty="0" smtClean="0">
                <a:hlinkClick r:id="rId3"/>
              </a:rPr>
              <a:t>https://github.com/signup/free</a:t>
            </a:r>
            <a:endParaRPr lang="en-US" dirty="0" smtClean="0"/>
          </a:p>
          <a:p>
            <a:pPr eaLnBrk="1" hangingPunct="1">
              <a:defRPr/>
            </a:pPr>
            <a:r>
              <a:rPr lang="en-US" dirty="0" smtClean="0"/>
              <a:t>Join our GitHub organization:</a:t>
            </a:r>
          </a:p>
          <a:p>
            <a:pPr lvl="1" eaLnBrk="1" hangingPunct="1">
              <a:defRPr/>
            </a:pPr>
            <a:r>
              <a:rPr lang="en-US" dirty="0">
                <a:ea typeface="+mn-ea"/>
                <a:cs typeface="+mn-cs"/>
                <a:hlinkClick r:id="rId4"/>
              </a:rPr>
              <a:t>https://</a:t>
            </a:r>
            <a:r>
              <a:rPr lang="en-US" dirty="0" smtClean="0">
                <a:ea typeface="+mn-ea"/>
                <a:cs typeface="+mn-cs"/>
                <a:hlinkClick r:id="rId4"/>
              </a:rPr>
              <a:t>github.com/CIS565-Fall-2015</a:t>
            </a:r>
            <a:endParaRPr lang="en-US" dirty="0" smtClean="0">
              <a:ea typeface="+mn-ea"/>
              <a:cs typeface="+mn-cs"/>
            </a:endParaRPr>
          </a:p>
          <a:p>
            <a:pPr marL="457200" lvl="1" indent="0" eaLnBrk="1" hangingPunct="1">
              <a:buNone/>
              <a:defRPr/>
            </a:pPr>
            <a:endParaRPr lang="en-US" dirty="0" smtClean="0">
              <a:ea typeface="+mn-ea"/>
              <a:cs typeface="+mn-cs"/>
            </a:endParaRPr>
          </a:p>
          <a:p>
            <a:pPr eaLnBrk="1" hangingPunct="1">
              <a:defRPr/>
            </a:pPr>
            <a:r>
              <a:rPr lang="en-US" dirty="0" smtClean="0"/>
              <a:t>Who is new to source control?</a:t>
            </a:r>
          </a:p>
          <a:p>
            <a:pPr lvl="1" eaLnBrk="1" hangingPunct="1">
              <a:defRPr/>
            </a:pPr>
            <a:endParaRPr lang="en-US" dirty="0" smtClean="0">
              <a:ea typeface="+mn-ea"/>
              <a:cs typeface="+mn-cs"/>
            </a:endParaRPr>
          </a:p>
        </p:txBody>
      </p:sp>
      <p:pic>
        <p:nvPicPr>
          <p:cNvPr id="4098" name="Picture 2" descr="http://www.inqbation.com/wp-content/uploads/2014/02/github-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151" y="685800"/>
            <a:ext cx="2498034" cy="99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Join our group for networking and job openings</a:t>
            </a:r>
          </a:p>
          <a:p>
            <a:pPr lvl="1"/>
            <a:r>
              <a:rPr lang="en-US" dirty="0">
                <a:hlinkClick r:id="rId3"/>
              </a:rPr>
              <a:t>https://</a:t>
            </a:r>
            <a:r>
              <a:rPr lang="en-US" dirty="0" smtClean="0">
                <a:hlinkClick r:id="rId3"/>
              </a:rPr>
              <a:t>www.linkedin.com/groups/GPU-Programming-Architecture-6540935</a:t>
            </a:r>
            <a:endParaRPr lang="en-US" dirty="0" smtClean="0"/>
          </a:p>
        </p:txBody>
      </p:sp>
      <p:pic>
        <p:nvPicPr>
          <p:cNvPr id="3074" name="Picture 2" descr="http://socialmediamarketingkelowna.com/wp-content/uploads/2012/02/LinkedinLogoTransparen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738" y="762000"/>
            <a:ext cx="3163062" cy="8935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3"/>
              </a:rPr>
              <a:t>https://www.</a:t>
            </a:r>
            <a:r>
              <a:rPr kumimoji="0" lang="en-US" altLang="en-US" sz="900" b="0" i="0" u="none" strike="noStrike" cap="none" normalizeH="0" baseline="0" smtClean="0">
                <a:ln>
                  <a:noFill/>
                </a:ln>
                <a:solidFill>
                  <a:srgbClr val="222222"/>
                </a:solidFill>
                <a:effectLst/>
                <a:latin typeface="Arial" panose="020B0604020202020204" pitchFamily="34" charset="0"/>
                <a:cs typeface="Arial" panose="020B0604020202020204" pitchFamily="34" charset="0"/>
                <a:hlinkClick r:id="rId3"/>
              </a:rPr>
              <a:t>linkedin</a:t>
            </a:r>
            <a:r>
              <a:rPr kumimoji="0" lang="en-US" altLang="en-US" sz="9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3"/>
              </a:rPr>
              <a:t>.com/</a:t>
            </a:r>
            <a:r>
              <a:rPr kumimoji="0" lang="en-US" altLang="en-US" sz="900" b="0" i="0" u="none" strike="noStrike" cap="none" normalizeH="0" baseline="0" smtClean="0">
                <a:ln>
                  <a:noFill/>
                </a:ln>
                <a:solidFill>
                  <a:srgbClr val="222222"/>
                </a:solidFill>
                <a:effectLst/>
                <a:latin typeface="Arial" panose="020B0604020202020204" pitchFamily="34" charset="0"/>
                <a:cs typeface="Arial" panose="020B0604020202020204" pitchFamily="34" charset="0"/>
                <a:hlinkClick r:id="rId3"/>
              </a:rPr>
              <a:t>groups</a:t>
            </a:r>
            <a:r>
              <a:rPr kumimoji="0" lang="en-US" altLang="en-US" sz="9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3"/>
              </a:rPr>
              <a:t>/GPU-Programming-Architecture-6540935</a:t>
            </a:r>
            <a:r>
              <a:rPr kumimoji="0" lang="en-US" altLang="en-US" sz="400" b="0" i="0" u="none" strike="noStrike" cap="none" normalizeH="0" baseline="0" smtClean="0">
                <a:ln>
                  <a:noFill/>
                </a:ln>
                <a:solidFill>
                  <a:schemeClr val="tx1"/>
                </a:solidFill>
                <a:effectLst/>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94311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dirty="0" smtClean="0"/>
              <a:t>Completely Optional Books</a:t>
            </a:r>
          </a:p>
        </p:txBody>
      </p:sp>
      <p:sp>
        <p:nvSpPr>
          <p:cNvPr id="13317" name="Rectangle 5"/>
          <p:cNvSpPr>
            <a:spLocks noChangeArrowheads="1"/>
          </p:cNvSpPr>
          <p:nvPr/>
        </p:nvSpPr>
        <p:spPr bwMode="auto">
          <a:xfrm>
            <a:off x="1680347" y="2144274"/>
            <a:ext cx="6781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dirty="0"/>
              <a:t>Programming Massively Parallel Processors</a:t>
            </a:r>
          </a:p>
          <a:p>
            <a:endParaRPr lang="de-DE" dirty="0"/>
          </a:p>
          <a:p>
            <a:r>
              <a:rPr lang="de-DE" sz="1400" dirty="0" smtClean="0"/>
              <a:t>2012, </a:t>
            </a:r>
            <a:r>
              <a:rPr lang="de-DE" sz="1400" dirty="0"/>
              <a:t>David Kirk and Wen-mei Hwu</a:t>
            </a:r>
          </a:p>
          <a:p>
            <a:endParaRPr lang="de-DE" sz="1400" dirty="0"/>
          </a:p>
          <a:p>
            <a:r>
              <a:rPr lang="de-DE" sz="1400" dirty="0"/>
              <a:t>Old draft:  </a:t>
            </a:r>
            <a:r>
              <a:rPr lang="en-US" sz="1400" dirty="0">
                <a:hlinkClick r:id="rId3"/>
              </a:rPr>
              <a:t>http://courses.engr.illinois.edu/ece498/al/Syllabus.html</a:t>
            </a:r>
            <a:endParaRPr lang="en-US" sz="1400" dirty="0"/>
          </a:p>
          <a:p>
            <a:endParaRPr lang="en-US" dirty="0"/>
          </a:p>
        </p:txBody>
      </p:sp>
      <p:grpSp>
        <p:nvGrpSpPr>
          <p:cNvPr id="2" name="Group 1"/>
          <p:cNvGrpSpPr/>
          <p:nvPr/>
        </p:nvGrpSpPr>
        <p:grpSpPr>
          <a:xfrm>
            <a:off x="769621" y="3750220"/>
            <a:ext cx="7634514" cy="1287219"/>
            <a:chOff x="3033486" y="3750162"/>
            <a:chExt cx="7634514" cy="1287219"/>
          </a:xfrm>
        </p:grpSpPr>
        <p:sp>
          <p:nvSpPr>
            <p:cNvPr id="8" name="Rectangle 6"/>
            <p:cNvSpPr>
              <a:spLocks noChangeArrowheads="1"/>
            </p:cNvSpPr>
            <p:nvPr/>
          </p:nvSpPr>
          <p:spPr bwMode="auto">
            <a:xfrm>
              <a:off x="3886200" y="3801852"/>
              <a:ext cx="67818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dirty="0" smtClean="0"/>
                <a:t>Real-Time Rendering</a:t>
              </a:r>
              <a:endParaRPr lang="en-US" b="1" dirty="0"/>
            </a:p>
            <a:p>
              <a:endParaRPr lang="de-DE" dirty="0"/>
            </a:p>
            <a:p>
              <a:r>
                <a:rPr lang="en-US" sz="1400" dirty="0" smtClean="0"/>
                <a:t>2008, </a:t>
              </a:r>
              <a:r>
                <a:rPr lang="en-US" sz="1400" dirty="0"/>
                <a:t>Tomas </a:t>
              </a:r>
              <a:r>
                <a:rPr lang="en-US" sz="1400" dirty="0" err="1"/>
                <a:t>Akenine-Möller</a:t>
              </a:r>
              <a:r>
                <a:rPr lang="en-US" sz="1400" dirty="0"/>
                <a:t>, Eric Haines, and </a:t>
              </a:r>
              <a:r>
                <a:rPr lang="en-US" sz="1400" dirty="0" err="1"/>
                <a:t>Naty</a:t>
              </a:r>
              <a:r>
                <a:rPr lang="en-US" sz="1400" dirty="0"/>
                <a:t> Hoffman</a:t>
              </a:r>
            </a:p>
          </p:txBody>
        </p:sp>
        <p:pic>
          <p:nvPicPr>
            <p:cNvPr id="6146" name="Picture 2" descr="3rd ed. cover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3486" y="3750162"/>
              <a:ext cx="852714" cy="1287219"/>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AutoShape 2" descr="data:image/jpeg;base64,/9j/4AAQSkZJRgABAQAAAQABAAD/2wCEAAkGBwgHBgkIBwgKCgkLDRYPDQwMDRsUFRAWIB0iIiAdHx8kKDQsJCYxJx8fLT0tMTU3Ojo6Iys/RD84QzQ5OjcBCgoKDQwNGg8PGjclHyU3Nzc3Nzc3Nzc3Nzc3Nzc3Nzc3Nzc3Nzc3Nzc3Nzc3Nzc3Nzc3Nzc3Nzc3Nzc3Nzc3N//AABEIAKAAgQMBIgACEQEDEQH/xAAbAAABBQEBAAAAAAAAAAAAAAAEAAIDBQYBB//EAEQQAAIBAgQDBQYCBwYEBwAAAAECAwQRAAUSIRMxQQYUIlFhIzJxgZGhQlIVM0Ox0eHwFlNicoLBJDTC8QclVHSSsrP/xAAaAQACAwEBAAAAAAAAAAAAAAACAwABBAUG/8QAMBEAAgIBAgQEBQIHAAAAAAAAAAECEQMEIRIxQVEFEzJhcYGx0fAUwRUiIzM0kaH/2gAMAwEAAhEDEQA/APOcLCwsdoAWFhYWIQWFhYWIQWFhYWIQWFhYWIQWFhcueJqSkqa1tNJTyTEbEotwPiemJZTaW7IcLF9S9lK6UXqJIafzBOth8l2++Lal7LZfFvO0tQR5toX6Df74HiRky6/T4+cr+BixuQBzJsBjsiPGxSRGRhzVlsfpj0mClpaJSaeCGnB5uqBT825/fGF7QypNnNVJE6upYeJTcchiRlbF6XXrUZHGMdu5XY7jmFgjoEtMqtUwrJfhmRQ9vy33+18FyUtKIdbVBiksPZ6SRfSCbE/QfEYCicxSpItrowYXHkcHNm87g6kiubb6Tsb38/gPkMIyLJacQotVuOWHL1qI1ecPGS5Y3ttZdP8A1fTEVNT08iyh2OrWoiIBsV3vyHPlt544uYyKrgRQaXLEgpsbgDf+upx1szmWczII420kDSvLyPPmLYHhyU/uXcSOqhhXhd2kMhI8fhseex+YIwN9PrixpDXVM7VNFRiTiEC6x3jvqBABO3QDni8jyKuqo7V3coPD+zXW1yCCdjpvuetr2wSlONJq/mIy58OPecqMljqqzsFRSzHkoFzjWR5Nk1FUFa2XWQE08eTSCx1cgLX5DbfF7RxOt48qyqUWALCOAQgg8iS2m/L1xMmox41cml8TK9a5bYYOT9kYelyLMaiUR93MJKFwZ/B4QQL2O/UdMXFN2RjFjV1l7fhhW1v9TfwxpUynM5M1VHampXalc3JMxsHS+w0i+/ngyryBIqYvPXVczcSNSFYRLYuoPui/I/mxzMvjmjhJR47b7B/pvEsyuKUF/wBKKPK8ny4cQwQJb9pUNq/+230GO0NQZ62tFJT1NVrdCnAhLKAEA3b3V68yMaVl7NZTKHcZfDMNg8pV5PkWucA0+f0qZpmbRJUVAkaIoI4iOSAfisBvfHP/AI9kyqXkYW679dw14Ml/k5rsZHl2czkEUlPTKetTPqYf6Uv+8Y7luTy18Bnq8znUCaWMx0yLGPA7J7x1HfTfa2H/ANpaipX/AIagVBqK3qJxcEGx2QN19cU+T5tmM9CzJUR08bTTELHDdgTIzHxMfM/lxmlqfFc2OTbUOX51Gx0vhOnd1dfM00PZzJ4n1mhWeQG4epZpj8gxIHyGPNu3KqvamsVFCqBGAqiwHgHTGjhkqKxHaqraya0rppM7IuzEcksDy64xufKqZvUKgsoK23v+EY1+DYM0dU55cjk6/Pyh0tXgyf0sUaoAwsLCx6gAeiM7BEVmYmwVRck/DFpTdnMznIDQrT3Gr/iG07bcwLkcx0xBkRQZzRGR3RBKNTIPEB6euNu9Tl6q4WgkntHID3mXUOYsbXI2HoN8YdVrPIaSi2/YCSm/TJL4/YoKXs3RrKy1VZJOUUEpTpz53HU9B069MX2XZBw6giiyfQ2gFWqjYjc7+K7DpyGHVnaJ4VqUi7nTK0XD4SrfYcTYbjr6dRgKo7SMZmaStqWJsPZ3XbWeWkDp69cc3JrtZP0RS+O/0+4l48T/ALmSUvZbIvZcsrJYKeoq6uGFWkitoUuQCw/ExA2+HTHGhyGGpjWbMJK0CNiwWcvcgi11isOp6YxL54hSEmAyOOF45CGOx33Y3xE+dVM0gEaD9VIN2J5kE9MZp49Xl9eVpb7LYKD02L0Yl89zeU2b5dltXUPl+XOkfBjsI4lhtu/nY73HTpiKXtHWLU1zQ09PG0cSHxsz/nsOS/1bGNaTNC0pMM5uiX0QH1+OGL32eorBapLGNbgjTfZudhhK8LxN3NcTrq2+wb1+aqi0l7GqmzCvmzZC9YykUz7wxqm2tNt7/v8A51WaSh8vV56l5HMqX4s7NtrHQm3K/TEMdJGtZqr5VVeE1xNKW31L5n7YZVSUEdAEp+Fr4iklEFyNfoPLG7DolBxqNcuhjeryTkk5NlglVSxVkZpCukROLU0eq+67eEYjpqhjWVxjpal9TR7FAhHh66yMQS5kz1alBMwCMPcO4JXENNVypU1REMhLshPiUWsvW5xf6aVPbp39xfDa37fuWVI9WY2EVPEBxZN5JrfjP5QcC5DHUtloEM0MacWT9mXPvb9RhsGYNGrARXPEc3MlubHyBwFlmZtBR8OERW4jm7MTzPoMW8ElGWyXInA+F1HsXFFSyukhNbOAJ5BaJUUHxHfcE7n1xls+QJm9QoZmAI3c3J2HM4sYs2qAraJ40HFe4ERO+rf8WM5muYFq+ZnbWxIu1rX2GH6NOOZtvoPwRksjsdbHcAd9wsdbjRuotaSQRVUcjC4U3te33xYVOYvKHWOBDcP5tb6jAWWQR1WY08EzqkcjhWZhcDGpzLs7FBCz5fV08xVmVkUgWOMWqgpTTM2ZpPcpjS5pOsgHBhUqebgC3j9fjgkZDEp1VOb0rvtcIR+Y33J+eB6ikrKWaWGqRVbSbAf6v6+mGcWzkSLbSQRYnxeL7YUoQXNGd2+TLLLcvyhJI3q6lWBaK6qy7b7/AExq4a/Ilj9mHYQxvZUvfci1gMYCGuWDgSJFHJ+rPtGJA35WtguTNZZ9XFaLXJE/DAOmy335DzG2CvG/YFQmnzv/AEbw5xlkwkWJiDw1ssiv/i3ub4qcxlCVNY/c2CmNQrJTX/Pfpt0xmKTN6iQT0byaS6Lw3MrXDb2W9tgeR6DY4h/SdbTTV0FahKvGEf2mqxGq1vUHEjPHF8wMmLJNVZc1WaIK4kRS7RFQAmknxKf9sU9VVRtBYQvu45nb3vjiFptdQNMsKkxnZyw6jyU4gkikamAWem99f2pBJ1ct1A++KeW5JL6h4sEYNV9QxquXjjRC99LflG1x64FFRULLPaNtyuxYDpgvuterhu7A2Vvce/lvywDHJOs844SsQV/Hy2wuTfD+dxqS7CiqJ9JvEPfbm4HXA9BLN3f2ccZXW27OR1+GCouNY+xBOtr+IeeJMqpZpYQEg1DUd9QA++A4ZSTpdiSajFt0BxtVFG0xw24jXJc87/5cUtesnfJNYGra+nlyxuKXL51jYd3J8bftEHU35nFNmdMErpVeMK222x6DqMatPhksjbLwZYPI0jMaH/KcLF7wI/yjCxt8pm3iJaK/e4bGx1c/L1xcU8jmiqbyjijxWlHvb/Hcbn4G2K/JYopc2pI6iVYoWkAeQmwUdTfG4m7L1HEaPL66KZJoZCGPQXHK23XGTVKXEmjPlVszMrcSORI1AkWJii3vqF3tvbn6emIoqhJJLVdGp3ANrD8WLWtyjMUMkUmWq0iR3Dxrc767cuW/memKqrgHene0septTA3YqdRvyv54RxyXMS8d80EHKKDusUmmQa+GSqjzPS2B5MsoCABK8bCNydcjAruNt/ngaFndY+HOZd0BXawN+u4x1p5UTRqi1lGvo1Ha4+OLWSF7oUsc79bBsxii4zNDM1nRSbsDc3O+JPHWJKsc7rWRRqhuyjjrvpF7AXXcAdR12x2rljldg8Rb2agnSNtz0wO9LAZagxMqDQtgyabHxYS429h6uhGWrSr0tUSA6CCHXl4hta+BpS/d9TMpBkGwW34vjjQ12WHMBT19MGeZ0fvBjf3iHFmsPO/1Bxn6uB0og3EexddtjbxfDFcLi1ZS5ov8tlliqY5IJohKFPvggcx8cGQZdFV1NQymGJ7rrXiEre3Q2vb+t8ZtY5xULomW+lrXT1HrjsE1fBUT2ZSbre7EdMHHIuHddBMoyabi0ayDKJKeMyNAsia2syyrY7+uI8onEVCLUrH2j+JWXz+OAcizrMJpoKRI3OqYoTG46tvsSL45+l41o1kFGwRpZB4E9fMdbEYcskVF0uxnyabJkUlLfl1LJK8LG4FNN+sflGW5sfLGbzOXi10slmW9tmBB5DocF0+bUjwSe24T62OiUW2v54o8wr1NVIwIYE3BG98OwZU5mjR6WOPK5JE2rCwB38YWNvGjp0WMLhZkLLqAO4xdUdXBSurUrS00jA6jE5X+uu2KPdAsgFxictFJEsmrhsL32NvtgJC5I09P2nzmiqHLtBW3CqRMuliBe24+JxYJ2sy2qm/84y+SJdAAGkSoDckn92MgpcpGUYOLW97yw16hoTd0PrhbhBg8KNnWUOQZssbUNTDJI0sa6BJ4gCwHuN/DAtZ2JMZLU8rKNJABuP5D6YyyyU1QFNgrXHLY8/PFlSV2ZUX/ACeZThP7uU8RfoeWFPAnuimn3B6jIsyiqZ4wBIRGhJFm/N/l8vLA8UVXT1UhqKc6XCqRuPP8wHnjSUfaKtSqkmrsvjqSyIGMDadgW3seu5wevaDJ6v2c8slK/wDd1CWUfTbCXgroBt2MlNNMKmEywmFksAXi2LAixG1tt+Xn64H7RJAJpTGp4Tyh4pI5NihfYjexH7sbCXLqeqzBe6uhBp3fVTNpHvL1XAlX2fikgEE4Zo0YsjFVZkJtffYkXF7XwEse63LSXcyTqyVKcKpdhobdlBtuNumORTT8WoUcNzdb6rrfb54tanstVxAzUspqEUEM0TkMvxR72+tsUiJVRVFRqU3BXVxEPl5rcDCHjkkyvLlW1MJpCwUssT3EjHwMDY3+WDsozSlqstanzPWspkc8fhEhjq62HP4fPFZTzyKLLHxQSSTC4a1zy8/thuVVEdPGsdS5hcyMQHup3PrimqT2BcdnaDHh7qzIZU8bsy6X95SdiMUleoesk1EdN/PbGrzVYpI4vAkqlR7QgMG/7e7/AKcYzM5RFXyoiKFFrAD0GHaalkYeH1s7wF/On1wsC949PvhY32jVuaaoXRCir7r+Jied/wCX++Bj1gjtvzLYNy2oaFqGbuxq5OK7LAU4nEtba1jf6HBs3aSnSfg1GRUVPJGIw0UsIUkKb2YMt7Ha9zfYb22wcpb0DRUGXhyiKxCptY8z5nBb+3ACOEe2kqx2PlbFj/aWiCgHJ8tduHpMhRNfK2onTYnkfdte9gL4ho+0tHBEytlmXTAzPLqZFsAxB0C6nwjkBfkT8cVvXIFxKpI9DEPcMCAenXEscrxtZG23xY1faqmSeRWy3LSBexESBlv1BKnfrvf4YCzPtJTZhEqJQ5fRkOW4lMoUkW934b3+nkML4qZVMKgrmiLalIuBv9cSvUxT+GQg+QaxxStUM6CQA8EkoJOSlgASL8r2INvXDRVU6CQpMC5A5G2C80Glzot46bRWKYDLTHTq1xtpPPB8Gd5vTsF7zHVIPwzpv9ef3xQU0s6yxlGeTWLIkalmf0AF7/TD0zSOOPiy08ojL6BK4KgsOYvyv6XxTlB8wqTNPH2qhWQd/oZqeQHaSE6gP3EYLpHyzMqivnNbTxzyyx8IORG0q6ACSPO/XrjInMYJJh7VVLclbCRoKqoeIR8ViwCJELk+G5sB8zgOCDK4OxqK7JFb9bDHJ5Ei/wB8VU2ShAQjTJ6BtQ+jXwFR1L06a6LM5I0NrKX1C3w/lg6jz/MZmWFaFMxkJbw0qnXtuTYfPphcsddSqkuTDcs7OfpGjnilSlk0i0DMGiZGve2pTyO99rb488zykkpc0qIJVIkjIBUtqtsOvXG+y/tllYcOlRJRyHo4uvzIxje1k0VXntXPA4ZXKkOrXVvCOWLglYcHK9yjtjmH6W8sLDthpqcozGGmzfKa+oMqLQTpKywbtIqm9hcjc2sd+RPwxaw9sqSWXMHInVjFHBl79xjnMaoxYMxldjc6mHM7N6DFF2fkp4u0eVyVz06Ui1KGc1EfEQx38QK2N7i45cyMaWlbsTmNdWNmU1JTLDGlPE6BouIQGJmAiVFuSVW2nkt+uM+auLcgNQ9pckWHLqafLidLwqI2p4Ejo3C6WlV+cl2OrS+3nyGD817U5PQZhPEKwVMhoIIlqqbLqaQCdXLM9r6dVrDa43Plimgh7KtR5EtRJQCWVk/SEyz1LMlmJ9zYAMoCkg7FtrAYOI7O0uZZvDlGb5dBltZlnCMcplcCoIIFiUJsCCb36j5JdEJ8p7Xdnky3LaOooJ3raV1lcrRQtd7MHAOoDSS+3h2AA3sLETf+IOQqjkZfPHUMtrnL6f8AI4HX87Kf9HyxSZfLlMmUZFDnWc0zRQVzmaOnDCZKdwgC30Dk2sne4B26YOm/s7S55OuT5vRU9FPl0sNUk7SSI8jI4TQSrEWbQTvt9sSkQHqc/wCzzd2ljgrUWmzY1iIaGEKIS4Jivr3FrkX6m3LFlk3aLJK3M1aYpSzlLSVtRSU0a8NZiwQKTp8SMFJG40bXxmuyUlBDnQGbTUaUYpp0Ek8IljL6bIVDIwvexBI5fTBtXU9l63Lcyru5ZdHWGfTT0/HmjbhhLFgqKE1FhqAsB4jfFyik6RASnzKKLtcucAu9NHmJqBwFAPDElxpXYbi3lzxq/wC3uUSyUs9bQVl6c1GlFpo2iJldCWKl/eYqxO4sXI3A3ppIOxizR8GpgFzJwAJ6jRIugaDUG10bVzCW+Q3M6w9h2y/MDNUpHVqDoWGomdFPDGnhM1tXj1X1BvLYb4p0CrIZc9yL9A5hllPl9QneqiSRCtJEpVWk1Dxaj7q7Wtf1tgyr7U5JUdoMvrUoqhKalhkSWNKCD2gYrpTSWPQHxX8rAb4HeDsSJMm0VdObk99tUVHiHDPvNbw3e2wVfK9t8MMPY8V1cEqY+7cTZjNUB1j4S24A3DtxNd9ZI2FtjfFbE3Bsvz6ChyibL4qM1UyO0dHNPBGnsHKlw/M6hoNiCbazvsMW+Y57kWY5tlFZFltTSrl1R3gJBRojkKylY/1lmUaedhbpztivQ9l9eSQyPROkiKcwkSsqQQ4ViRpKkKpOncb3J5DAOYmip8/qTkEyyUCKnDA1MgOgax4ySfFfe/XbBLhZG65ljQV9FQ9lq9YJKaSaOZky5ahYhUaZbCQvHufDa67n3vLlkZqdIZDGnIW/di1UQSMzKhicXFgQyH5HlgKtVhOS9wW5XGxxoxw4WROwPhjCxJjuHFhuUJG9fGZtokuznyAw948uWpnEokVTJdBY+AaTsfPxEfTG3puxtDUMtHB3gmVxb2oFz6m2JP7BUkoqLpUWo1tMTKosBceW/Lp5YzyywfUowiwZQJR7eZkXTsy+8L7jZb8r/H0xxYcrMrrx5tBI0nRa+xvbw79OdufW1jtpuw2XwojzCoTWLqvGGq3na2w+OMpWQUNPmc1HBQVMzRPpB7za/wAfDtzwPmQ7soEo4cteR45ZGAZwEcj3VFibnlvuOX+2JZYMplZXNTIry2YjmoJNjc6eXXz87YlraOOhjSSsyieJJCQjd9VgSP8AKDgDMoooarTArLG0cbhS1yNSKSL/ADwUJRyP+Vkqwjg5bEyrJNMSLFkKm3Ta+jfr5X/w4FqI6fiEwhuEeRY3I9D98OjZZYdEoHg2Vv8AbEZRoyUcEKfxYeo11LoYyKPyt8BhbW5D6Y4QQTcYSgkgKL3xbSI0E02gzqSgI64Q/WPsG5b4YrBbovvW97/bDEcgnAOADQRGIyOQ947EYVOCI/Aep2I2wxWB5+eOwlgu1rXOxwtxpAtbMlRwoOu48Tb9OeGr4zUK7ex06r+R6Wx2KTmDsSTzwpkPd5dI96QHl0A/ni8fqLh6gPQv959j/DCw23p9sLDxp7NQzimrIZ7A6GvY4PXNCkQRJI1bhFGca7s1lAf3eYCjb4+ePIKTOc2mqY4zmExBbfly69MOqM6zVmMtPX1HDbewt4PTlyxj/Ty7lUepV86VR4x0GoYkyshNnPmQRsfht6Y88MlHH2gzOSpzaOhdZrBHiLiRbb8iLf8AfFUnaDNla5rpWHUNb+GOyZxXuOItZKD+JSFO/ne2I9NJqrJRado58sqMvAps4pZJI/aLGkbqXvpvuSQNr+XLFJmv/Mp/7eH/APNcO/TGZf8ArH/+K/wwLPPLUymWeQvIbXY9bbYPDg8tl8tjkJGrSfdbY4kYFJFbpYXB8rb4gxJI5dVa/IWNumNJBzA2CxkkcwL7nHHbwhNVmHvW64dTPz1b6RcHEbKl9jy++IQYNsOLdevXDcLEIOB3w6NtIxGNPW+HeHo1vjgWrKaJ0e4I8ziariPAj4f7MkML9TvgaN1jBI3bz8sPqyVWOFjd0BLHyJ6fb74pRplJbjL1H+PCxDfHcGE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data:image/jpeg;base64,/9j/4AAQSkZJRgABAQAAAQABAAD/2wCEAAkGBwgHBgkIBwgKCgkLDRYPDQwMDRsUFRAWIB0iIiAdHx8kKDQsJCYxJx8fLT0tMTU3Ojo6Iys/RD84QzQ5OjcBCgoKDQwNGg8PGjclHyU3Nzc3Nzc3Nzc3Nzc3Nzc3Nzc3Nzc3Nzc3Nzc3Nzc3Nzc3Nzc3Nzc3Nzc3Nzc3Nzc3N//AABEIAKAAgQMBIgACEQEDEQH/xAAbAAABBQEBAAAAAAAAAAAAAAAEAAIDBQYBB//EAEQQAAIBAgQDBQYCBwYEBwAAAAECAwQRAAUSIRMxQQYUIlFhIzJxgZGhQlIVM0Ox0eHwFlNicoLBJDTC8QclVHSSsrP/xAAaAQACAwEBAAAAAAAAAAAAAAACAwABBAUG/8QAMBEAAgIBAgQEBQIHAAAAAAAAAAECEQMEIRIxQVEFEzJhcYGx0fAUwRUiIzM0kaH/2gAMAwEAAhEDEQA/APOcLCwsdoAWFhYWIQWFhYWIQWFhYWIQWFhYWIQWFhcueJqSkqa1tNJTyTEbEotwPiemJZTaW7IcLF9S9lK6UXqJIafzBOth8l2++Lal7LZfFvO0tQR5toX6Df74HiRky6/T4+cr+BixuQBzJsBjsiPGxSRGRhzVlsfpj0mClpaJSaeCGnB5uqBT825/fGF7QypNnNVJE6upYeJTcchiRlbF6XXrUZHGMdu5XY7jmFgjoEtMqtUwrJfhmRQ9vy33+18FyUtKIdbVBiksPZ6SRfSCbE/QfEYCicxSpItrowYXHkcHNm87g6kiubb6Tsb38/gPkMIyLJacQotVuOWHL1qI1ecPGS5Y3ttZdP8A1fTEVNT08iyh2OrWoiIBsV3vyHPlt544uYyKrgRQaXLEgpsbgDf+upx1szmWczII420kDSvLyPPmLYHhyU/uXcSOqhhXhd2kMhI8fhseex+YIwN9PrixpDXVM7VNFRiTiEC6x3jvqBABO3QDni8jyKuqo7V3coPD+zXW1yCCdjpvuetr2wSlONJq/mIy58OPecqMljqqzsFRSzHkoFzjWR5Nk1FUFa2XWQE08eTSCx1cgLX5DbfF7RxOt48qyqUWALCOAQgg8iS2m/L1xMmox41cml8TK9a5bYYOT9kYelyLMaiUR93MJKFwZ/B4QQL2O/UdMXFN2RjFjV1l7fhhW1v9TfwxpUynM5M1VHampXalc3JMxsHS+w0i+/ngyryBIqYvPXVczcSNSFYRLYuoPui/I/mxzMvjmjhJR47b7B/pvEsyuKUF/wBKKPK8ny4cQwQJb9pUNq/+230GO0NQZ62tFJT1NVrdCnAhLKAEA3b3V68yMaVl7NZTKHcZfDMNg8pV5PkWucA0+f0qZpmbRJUVAkaIoI4iOSAfisBvfHP/AI9kyqXkYW679dw14Ml/k5rsZHl2czkEUlPTKetTPqYf6Uv+8Y7luTy18Bnq8znUCaWMx0yLGPA7J7x1HfTfa2H/ANpaipX/AIagVBqK3qJxcEGx2QN19cU+T5tmM9CzJUR08bTTELHDdgTIzHxMfM/lxmlqfFc2OTbUOX51Gx0vhOnd1dfM00PZzJ4n1mhWeQG4epZpj8gxIHyGPNu3KqvamsVFCqBGAqiwHgHTGjhkqKxHaqraya0rppM7IuzEcksDy64xufKqZvUKgsoK23v+EY1+DYM0dU55cjk6/Pyh0tXgyf0sUaoAwsLCx6gAeiM7BEVmYmwVRck/DFpTdnMznIDQrT3Gr/iG07bcwLkcx0xBkRQZzRGR3RBKNTIPEB6euNu9Tl6q4WgkntHID3mXUOYsbXI2HoN8YdVrPIaSi2/YCSm/TJL4/YoKXs3RrKy1VZJOUUEpTpz53HU9B069MX2XZBw6giiyfQ2gFWqjYjc7+K7DpyGHVnaJ4VqUi7nTK0XD4SrfYcTYbjr6dRgKo7SMZmaStqWJsPZ3XbWeWkDp69cc3JrtZP0RS+O/0+4l48T/ALmSUvZbIvZcsrJYKeoq6uGFWkitoUuQCw/ExA2+HTHGhyGGpjWbMJK0CNiwWcvcgi11isOp6YxL54hSEmAyOOF45CGOx33Y3xE+dVM0gEaD9VIN2J5kE9MZp49Xl9eVpb7LYKD02L0Yl89zeU2b5dltXUPl+XOkfBjsI4lhtu/nY73HTpiKXtHWLU1zQ09PG0cSHxsz/nsOS/1bGNaTNC0pMM5uiX0QH1+OGL32eorBapLGNbgjTfZudhhK8LxN3NcTrq2+wb1+aqi0l7GqmzCvmzZC9YykUz7wxqm2tNt7/v8A51WaSh8vV56l5HMqX4s7NtrHQm3K/TEMdJGtZqr5VVeE1xNKW31L5n7YZVSUEdAEp+Fr4iklEFyNfoPLG7DolBxqNcuhjeryTkk5NlglVSxVkZpCukROLU0eq+67eEYjpqhjWVxjpal9TR7FAhHh66yMQS5kz1alBMwCMPcO4JXENNVypU1REMhLshPiUWsvW5xf6aVPbp39xfDa37fuWVI9WY2EVPEBxZN5JrfjP5QcC5DHUtloEM0MacWT9mXPvb9RhsGYNGrARXPEc3MlubHyBwFlmZtBR8OERW4jm7MTzPoMW8ElGWyXInA+F1HsXFFSyukhNbOAJ5BaJUUHxHfcE7n1xls+QJm9QoZmAI3c3J2HM4sYs2qAraJ40HFe4ERO+rf8WM5muYFq+ZnbWxIu1rX2GH6NOOZtvoPwRksjsdbHcAd9wsdbjRuotaSQRVUcjC4U3te33xYVOYvKHWOBDcP5tb6jAWWQR1WY08EzqkcjhWZhcDGpzLs7FBCz5fV08xVmVkUgWOMWqgpTTM2ZpPcpjS5pOsgHBhUqebgC3j9fjgkZDEp1VOb0rvtcIR+Y33J+eB6ikrKWaWGqRVbSbAf6v6+mGcWzkSLbSQRYnxeL7YUoQXNGd2+TLLLcvyhJI3q6lWBaK6qy7b7/AExq4a/Ilj9mHYQxvZUvfci1gMYCGuWDgSJFHJ+rPtGJA35WtguTNZZ9XFaLXJE/DAOmy335DzG2CvG/YFQmnzv/AEbw5xlkwkWJiDw1ssiv/i3ub4qcxlCVNY/c2CmNQrJTX/Pfpt0xmKTN6iQT0byaS6Lw3MrXDb2W9tgeR6DY4h/SdbTTV0FahKvGEf2mqxGq1vUHEjPHF8wMmLJNVZc1WaIK4kRS7RFQAmknxKf9sU9VVRtBYQvu45nb3vjiFptdQNMsKkxnZyw6jyU4gkikamAWem99f2pBJ1ct1A++KeW5JL6h4sEYNV9QxquXjjRC99LflG1x64FFRULLPaNtyuxYDpgvuterhu7A2Vvce/lvywDHJOs844SsQV/Hy2wuTfD+dxqS7CiqJ9JvEPfbm4HXA9BLN3f2ccZXW27OR1+GCouNY+xBOtr+IeeJMqpZpYQEg1DUd9QA++A4ZSTpdiSajFt0BxtVFG0xw24jXJc87/5cUtesnfJNYGra+nlyxuKXL51jYd3J8bftEHU35nFNmdMErpVeMK222x6DqMatPhksjbLwZYPI0jMaH/KcLF7wI/yjCxt8pm3iJaK/e4bGx1c/L1xcU8jmiqbyjijxWlHvb/Hcbn4G2K/JYopc2pI6iVYoWkAeQmwUdTfG4m7L1HEaPL66KZJoZCGPQXHK23XGTVKXEmjPlVszMrcSORI1AkWJii3vqF3tvbn6emIoqhJJLVdGp3ANrD8WLWtyjMUMkUmWq0iR3Dxrc767cuW/memKqrgHene0septTA3YqdRvyv54RxyXMS8d80EHKKDusUmmQa+GSqjzPS2B5MsoCABK8bCNydcjAruNt/ngaFndY+HOZd0BXawN+u4x1p5UTRqi1lGvo1Ha4+OLWSF7oUsc79bBsxii4zNDM1nRSbsDc3O+JPHWJKsc7rWRRqhuyjjrvpF7AXXcAdR12x2rljldg8Rb2agnSNtz0wO9LAZagxMqDQtgyabHxYS429h6uhGWrSr0tUSA6CCHXl4hta+BpS/d9TMpBkGwW34vjjQ12WHMBT19MGeZ0fvBjf3iHFmsPO/1Bxn6uB0og3EexddtjbxfDFcLi1ZS5ov8tlliqY5IJohKFPvggcx8cGQZdFV1NQymGJ7rrXiEre3Q2vb+t8ZtY5xULomW+lrXT1HrjsE1fBUT2ZSbre7EdMHHIuHddBMoyabi0ayDKJKeMyNAsia2syyrY7+uI8onEVCLUrH2j+JWXz+OAcizrMJpoKRI3OqYoTG46tvsSL45+l41o1kFGwRpZB4E9fMdbEYcskVF0uxnyabJkUlLfl1LJK8LG4FNN+sflGW5sfLGbzOXi10slmW9tmBB5DocF0+bUjwSe24T62OiUW2v54o8wr1NVIwIYE3BG98OwZU5mjR6WOPK5JE2rCwB38YWNvGjp0WMLhZkLLqAO4xdUdXBSurUrS00jA6jE5X+uu2KPdAsgFxictFJEsmrhsL32NvtgJC5I09P2nzmiqHLtBW3CqRMuliBe24+JxYJ2sy2qm/84y+SJdAAGkSoDckn92MgpcpGUYOLW97yw16hoTd0PrhbhBg8KNnWUOQZssbUNTDJI0sa6BJ4gCwHuN/DAtZ2JMZLU8rKNJABuP5D6YyyyU1QFNgrXHLY8/PFlSV2ZUX/ACeZThP7uU8RfoeWFPAnuimn3B6jIsyiqZ4wBIRGhJFm/N/l8vLA8UVXT1UhqKc6XCqRuPP8wHnjSUfaKtSqkmrsvjqSyIGMDadgW3seu5wevaDJ6v2c8slK/wDd1CWUfTbCXgroBt2MlNNMKmEywmFksAXi2LAixG1tt+Xn64H7RJAJpTGp4Tyh4pI5NihfYjexH7sbCXLqeqzBe6uhBp3fVTNpHvL1XAlX2fikgEE4Zo0YsjFVZkJtffYkXF7XwEse63LSXcyTqyVKcKpdhobdlBtuNumORTT8WoUcNzdb6rrfb54tanstVxAzUspqEUEM0TkMvxR72+tsUiJVRVFRqU3BXVxEPl5rcDCHjkkyvLlW1MJpCwUssT3EjHwMDY3+WDsozSlqstanzPWspkc8fhEhjq62HP4fPFZTzyKLLHxQSSTC4a1zy8/thuVVEdPGsdS5hcyMQHup3PrimqT2BcdnaDHh7qzIZU8bsy6X95SdiMUleoesk1EdN/PbGrzVYpI4vAkqlR7QgMG/7e7/AKcYzM5RFXyoiKFFrAD0GHaalkYeH1s7wF/On1wsC949PvhY32jVuaaoXRCir7r+Jied/wCX++Bj1gjtvzLYNy2oaFqGbuxq5OK7LAU4nEtba1jf6HBs3aSnSfg1GRUVPJGIw0UsIUkKb2YMt7Ha9zfYb22wcpb0DRUGXhyiKxCptY8z5nBb+3ACOEe2kqx2PlbFj/aWiCgHJ8tduHpMhRNfK2onTYnkfdte9gL4ho+0tHBEytlmXTAzPLqZFsAxB0C6nwjkBfkT8cVvXIFxKpI9DEPcMCAenXEscrxtZG23xY1faqmSeRWy3LSBexESBlv1BKnfrvf4YCzPtJTZhEqJQ5fRkOW4lMoUkW934b3+nkML4qZVMKgrmiLalIuBv9cSvUxT+GQg+QaxxStUM6CQA8EkoJOSlgASL8r2INvXDRVU6CQpMC5A5G2C80Glzot46bRWKYDLTHTq1xtpPPB8Gd5vTsF7zHVIPwzpv9ef3xQU0s6yxlGeTWLIkalmf0AF7/TD0zSOOPiy08ojL6BK4KgsOYvyv6XxTlB8wqTNPH2qhWQd/oZqeQHaSE6gP3EYLpHyzMqivnNbTxzyyx8IORG0q6ACSPO/XrjInMYJJh7VVLclbCRoKqoeIR8ViwCJELk+G5sB8zgOCDK4OxqK7JFb9bDHJ5Ei/wB8VU2ShAQjTJ6BtQ+jXwFR1L06a6LM5I0NrKX1C3w/lg6jz/MZmWFaFMxkJbw0qnXtuTYfPphcsddSqkuTDcs7OfpGjnilSlk0i0DMGiZGve2pTyO99rb488zykkpc0qIJVIkjIBUtqtsOvXG+y/tllYcOlRJRyHo4uvzIxje1k0VXntXPA4ZXKkOrXVvCOWLglYcHK9yjtjmH6W8sLDthpqcozGGmzfKa+oMqLQTpKywbtIqm9hcjc2sd+RPwxaw9sqSWXMHInVjFHBl79xjnMaoxYMxldjc6mHM7N6DFF2fkp4u0eVyVz06Ui1KGc1EfEQx38QK2N7i45cyMaWlbsTmNdWNmU1JTLDGlPE6BouIQGJmAiVFuSVW2nkt+uM+auLcgNQ9pckWHLqafLidLwqI2p4Ejo3C6WlV+cl2OrS+3nyGD817U5PQZhPEKwVMhoIIlqqbLqaQCdXLM9r6dVrDa43Plimgh7KtR5EtRJQCWVk/SEyz1LMlmJ9zYAMoCkg7FtrAYOI7O0uZZvDlGb5dBltZlnCMcplcCoIIFiUJsCCb36j5JdEJ8p7Xdnky3LaOooJ3raV1lcrRQtd7MHAOoDSS+3h2AA3sLETf+IOQqjkZfPHUMtrnL6f8AI4HX87Kf9HyxSZfLlMmUZFDnWc0zRQVzmaOnDCZKdwgC30Dk2sne4B26YOm/s7S55OuT5vRU9FPl0sNUk7SSI8jI4TQSrEWbQTvt9sSkQHqc/wCzzd2ljgrUWmzY1iIaGEKIS4Jivr3FrkX6m3LFlk3aLJK3M1aYpSzlLSVtRSU0a8NZiwQKTp8SMFJG40bXxmuyUlBDnQGbTUaUYpp0Ek8IljL6bIVDIwvexBI5fTBtXU9l63Lcyru5ZdHWGfTT0/HmjbhhLFgqKE1FhqAsB4jfFyik6RASnzKKLtcucAu9NHmJqBwFAPDElxpXYbi3lzxq/wC3uUSyUs9bQVl6c1GlFpo2iJldCWKl/eYqxO4sXI3A3ppIOxizR8GpgFzJwAJ6jRIugaDUG10bVzCW+Q3M6w9h2y/MDNUpHVqDoWGomdFPDGnhM1tXj1X1BvLYb4p0CrIZc9yL9A5hllPl9QneqiSRCtJEpVWk1Dxaj7q7Wtf1tgyr7U5JUdoMvrUoqhKalhkSWNKCD2gYrpTSWPQHxX8rAb4HeDsSJMm0VdObk99tUVHiHDPvNbw3e2wVfK9t8MMPY8V1cEqY+7cTZjNUB1j4S24A3DtxNd9ZI2FtjfFbE3Bsvz6ChyibL4qM1UyO0dHNPBGnsHKlw/M6hoNiCbazvsMW+Y57kWY5tlFZFltTSrl1R3gJBRojkKylY/1lmUaedhbpztivQ9l9eSQyPROkiKcwkSsqQQ4ViRpKkKpOncb3J5DAOYmip8/qTkEyyUCKnDA1MgOgax4ySfFfe/XbBLhZG65ljQV9FQ9lq9YJKaSaOZky5ahYhUaZbCQvHufDa67n3vLlkZqdIZDGnIW/di1UQSMzKhicXFgQyH5HlgKtVhOS9wW5XGxxoxw4WROwPhjCxJjuHFhuUJG9fGZtokuznyAw948uWpnEokVTJdBY+AaTsfPxEfTG3puxtDUMtHB3gmVxb2oFz6m2JP7BUkoqLpUWo1tMTKosBceW/Lp5YzyywfUowiwZQJR7eZkXTsy+8L7jZb8r/H0xxYcrMrrx5tBI0nRa+xvbw79OdufW1jtpuw2XwojzCoTWLqvGGq3na2w+OMpWQUNPmc1HBQVMzRPpB7za/wAfDtzwPmQ7soEo4cteR45ZGAZwEcj3VFibnlvuOX+2JZYMplZXNTIry2YjmoJNjc6eXXz87YlraOOhjSSsyieJJCQjd9VgSP8AKDgDMoooarTArLG0cbhS1yNSKSL/ADwUJRyP+Vkqwjg5bEyrJNMSLFkKm3Ta+jfr5X/w4FqI6fiEwhuEeRY3I9D98OjZZYdEoHg2Vv8AbEZRoyUcEKfxYeo11LoYyKPyt8BhbW5D6Y4QQTcYSgkgKL3xbSI0E02gzqSgI64Q/WPsG5b4YrBbovvW97/bDEcgnAOADQRGIyOQ947EYVOCI/Aep2I2wxWB5+eOwlgu1rXOxwtxpAtbMlRwoOu48Tb9OeGr4zUK7ex06r+R6Wx2KTmDsSTzwpkPd5dI96QHl0A/ni8fqLh6gPQv959j/DCw23p9sLDxp7NQzimrIZ7A6GvY4PXNCkQRJI1bhFGca7s1lAf3eYCjb4+ePIKTOc2mqY4zmExBbfly69MOqM6zVmMtPX1HDbewt4PTlyxj/Ty7lUepV86VR4x0GoYkyshNnPmQRsfht6Y88MlHH2gzOSpzaOhdZrBHiLiRbb8iLf8AfFUnaDNla5rpWHUNb+GOyZxXuOItZKD+JSFO/ne2I9NJqrJRado58sqMvAps4pZJI/aLGkbqXvpvuSQNr+XLFJmv/Mp/7eH/APNcO/TGZf8ArH/+K/wwLPPLUymWeQvIbXY9bbYPDg8tl8tjkJGrSfdbY4kYFJFbpYXB8rb4gxJI5dVa/IWNumNJBzA2CxkkcwL7nHHbwhNVmHvW64dTPz1b6RcHEbKl9jy++IQYNsOLdevXDcLEIOB3w6NtIxGNPW+HeHo1vjgWrKaJ0e4I8ziariPAj4f7MkML9TvgaN1jBI3bz8sPqyVWOFjd0BLHyJ6fb74pRplJbjL1H+PCxDfHcGEf/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637" y="2144274"/>
            <a:ext cx="994682" cy="1233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a:t>Course Topics</a:t>
            </a:r>
            <a:endParaRPr lang="en-US" dirty="0" smtClean="0"/>
          </a:p>
        </p:txBody>
      </p:sp>
      <p:sp>
        <p:nvSpPr>
          <p:cNvPr id="14339" name="Content Placeholder 2"/>
          <p:cNvSpPr>
            <a:spLocks noGrp="1"/>
          </p:cNvSpPr>
          <p:nvPr>
            <p:ph idx="1"/>
          </p:nvPr>
        </p:nvSpPr>
        <p:spPr/>
        <p:txBody>
          <a:bodyPr/>
          <a:lstStyle/>
          <a:p>
            <a:pPr eaLnBrk="1" hangingPunct="1"/>
            <a:r>
              <a:rPr lang="en-US" i="1" smtClean="0">
                <a:solidFill>
                  <a:srgbClr val="FFC000"/>
                </a:solidFill>
              </a:rPr>
              <a:t>GPU</a:t>
            </a:r>
            <a:r>
              <a:rPr lang="en-US" smtClean="0"/>
              <a:t> – </a:t>
            </a:r>
            <a:r>
              <a:rPr lang="en-US" i="1" smtClean="0">
                <a:solidFill>
                  <a:srgbClr val="FFC000"/>
                </a:solidFill>
              </a:rPr>
              <a:t>G</a:t>
            </a:r>
            <a:r>
              <a:rPr lang="en-US" smtClean="0"/>
              <a:t>raphics </a:t>
            </a:r>
            <a:r>
              <a:rPr lang="en-US" i="1" smtClean="0">
                <a:solidFill>
                  <a:srgbClr val="FFC000"/>
                </a:solidFill>
              </a:rPr>
              <a:t>P</a:t>
            </a:r>
            <a:r>
              <a:rPr lang="en-US" smtClean="0"/>
              <a:t>rocessing </a:t>
            </a:r>
            <a:r>
              <a:rPr lang="en-US" i="1" smtClean="0">
                <a:solidFill>
                  <a:srgbClr val="FFC000"/>
                </a:solidFill>
              </a:rPr>
              <a:t>U</a:t>
            </a:r>
            <a:r>
              <a:rPr lang="en-US" smtClean="0"/>
              <a:t>nit</a:t>
            </a:r>
          </a:p>
          <a:p>
            <a:pPr eaLnBrk="1" hangingPunct="1"/>
            <a:r>
              <a:rPr lang="en-US" smtClean="0"/>
              <a:t>Is it still just for graphics?</a:t>
            </a:r>
          </a:p>
        </p:txBody>
      </p:sp>
      <p:grpSp>
        <p:nvGrpSpPr>
          <p:cNvPr id="14340" name="Group 3"/>
          <p:cNvGrpSpPr>
            <a:grpSpLocks/>
          </p:cNvGrpSpPr>
          <p:nvPr/>
        </p:nvGrpSpPr>
        <p:grpSpPr bwMode="auto">
          <a:xfrm>
            <a:off x="1466850" y="3962400"/>
            <a:ext cx="6210300" cy="1962150"/>
            <a:chOff x="685800" y="3962400"/>
            <a:chExt cx="6210300" cy="1962150"/>
          </a:xfrm>
        </p:grpSpPr>
        <p:pic>
          <p:nvPicPr>
            <p:cNvPr id="14342" name="Picture 2" descr="https://encrypted-tbn3.google.com/images?q=tbn:ANd9GcRe-txEJgETFDbGqRMkrAOGXtdY07IF_qRFCz-phC2BN7mH40kS-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962400"/>
              <a:ext cx="27813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4" descr="https://encrypted-tbn1.google.com/images?q=tbn:ANd9GcR9GCjcNKMeMKXAJyogDJxXBbNIqd20QzEadL0Cy-UyaIk7S78Y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962400"/>
              <a:ext cx="23241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1" name="Text Box 6"/>
          <p:cNvSpPr txBox="1">
            <a:spLocks noChangeArrowheads="1"/>
          </p:cNvSpPr>
          <p:nvPr/>
        </p:nvSpPr>
        <p:spPr bwMode="auto">
          <a:xfrm>
            <a:off x="0" y="6627813"/>
            <a:ext cx="9144000"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sz="900"/>
              <a:t>Images from </a:t>
            </a:r>
            <a:r>
              <a:rPr lang="en-US" sz="900">
                <a:hlinkClick r:id="rId5"/>
              </a:rPr>
              <a:t>http://www.ngohq.com/news/18784-nvidia-launches-geforce-gtx-580-a.html</a:t>
            </a:r>
            <a:r>
              <a:rPr lang="en-US" sz="900"/>
              <a:t> and </a:t>
            </a:r>
            <a:r>
              <a:rPr lang="en-US" sz="900">
                <a:hlinkClick r:id="rId6"/>
              </a:rPr>
              <a:t>http://gs7.blogspot.com/2011/09/amd-radeon-hd-6990-worlds-fastest.html</a:t>
            </a:r>
            <a:endParaRPr lang="en-US" sz="90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a:t>Course Topics</a:t>
            </a:r>
            <a:endParaRPr lang="en-US" dirty="0" smtClean="0"/>
          </a:p>
        </p:txBody>
      </p:sp>
      <p:sp>
        <p:nvSpPr>
          <p:cNvPr id="15364" name="Content Placeholder 2"/>
          <p:cNvSpPr>
            <a:spLocks noGrp="1"/>
          </p:cNvSpPr>
          <p:nvPr>
            <p:ph idx="1"/>
          </p:nvPr>
        </p:nvSpPr>
        <p:spPr>
          <a:xfrm>
            <a:off x="457200" y="1981200"/>
            <a:ext cx="8229600" cy="533400"/>
          </a:xfrm>
        </p:spPr>
        <p:txBody>
          <a:bodyPr/>
          <a:lstStyle/>
          <a:p>
            <a:pPr eaLnBrk="1" hangingPunct="1"/>
            <a:r>
              <a:rPr lang="en-US" dirty="0" smtClean="0"/>
              <a:t>GPU architecture</a:t>
            </a:r>
          </a:p>
        </p:txBody>
      </p:sp>
      <p:sp>
        <p:nvSpPr>
          <p:cNvPr id="15365"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9"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a:t>Course Topics</a:t>
            </a:r>
            <a:endParaRPr lang="en-US" dirty="0" smtClean="0"/>
          </a:p>
        </p:txBody>
      </p:sp>
      <p:sp>
        <p:nvSpPr>
          <p:cNvPr id="16389" name="Content Placeholder 2"/>
          <p:cNvSpPr>
            <a:spLocks noGrp="1"/>
          </p:cNvSpPr>
          <p:nvPr>
            <p:ph idx="1"/>
          </p:nvPr>
        </p:nvSpPr>
        <p:spPr>
          <a:xfrm>
            <a:off x="457200" y="1981200"/>
            <a:ext cx="8229600" cy="533400"/>
          </a:xfrm>
        </p:spPr>
        <p:txBody>
          <a:bodyPr/>
          <a:lstStyle/>
          <a:p>
            <a:pPr eaLnBrk="1" hangingPunct="1"/>
            <a:r>
              <a:rPr lang="en-US" i="1" smtClean="0">
                <a:solidFill>
                  <a:srgbClr val="FFC000"/>
                </a:solidFill>
              </a:rPr>
              <a:t>CUDA</a:t>
            </a:r>
            <a:r>
              <a:rPr lang="en-US" smtClean="0"/>
              <a:t> programming model for </a:t>
            </a:r>
            <a:r>
              <a:rPr lang="en-US" i="1" smtClean="0">
                <a:solidFill>
                  <a:srgbClr val="FFC000"/>
                </a:solidFill>
              </a:rPr>
              <a:t>GPU Compute</a:t>
            </a:r>
          </a:p>
        </p:txBody>
      </p:sp>
      <p:sp>
        <p:nvSpPr>
          <p:cNvPr id="16390"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pic>
        <p:nvPicPr>
          <p:cNvPr id="16391" name="Picture 11" descr="a_nvidia_cuda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3009900"/>
            <a:ext cx="1362075"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15"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a:t>Course Topics</a:t>
            </a:r>
            <a:endParaRPr lang="en-US" dirty="0" smtClean="0"/>
          </a:p>
        </p:txBody>
      </p:sp>
      <p:sp>
        <p:nvSpPr>
          <p:cNvPr id="17411" name="Content Placeholder 2"/>
          <p:cNvSpPr>
            <a:spLocks noGrp="1"/>
          </p:cNvSpPr>
          <p:nvPr>
            <p:ph idx="1"/>
          </p:nvPr>
        </p:nvSpPr>
        <p:spPr/>
        <p:txBody>
          <a:bodyPr/>
          <a:lstStyle/>
          <a:p>
            <a:pPr eaLnBrk="1" hangingPunct="1"/>
            <a:r>
              <a:rPr lang="en-US" smtClean="0"/>
              <a:t>GPU Compute example: conjunction analysis</a:t>
            </a:r>
          </a:p>
        </p:txBody>
      </p:sp>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600" y="3124200"/>
            <a:ext cx="4368800"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3" name="TextBox 3"/>
          <p:cNvSpPr txBox="1">
            <a:spLocks noChangeArrowheads="1"/>
          </p:cNvSpPr>
          <p:nvPr/>
        </p:nvSpPr>
        <p:spPr bwMode="auto">
          <a:xfrm>
            <a:off x="2071688" y="5943600"/>
            <a:ext cx="5000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4"/>
              </a:rPr>
              <a:t>http://www.youtube.com/watch?v=dtT3pTh_q-8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a:t>Course Topics</a:t>
            </a:r>
            <a:endParaRPr lang="en-US" dirty="0" smtClean="0"/>
          </a:p>
        </p:txBody>
      </p:sp>
      <p:sp>
        <p:nvSpPr>
          <p:cNvPr id="18438" name="Content Placeholder 2"/>
          <p:cNvSpPr>
            <a:spLocks noGrp="1"/>
          </p:cNvSpPr>
          <p:nvPr>
            <p:ph idx="1"/>
          </p:nvPr>
        </p:nvSpPr>
        <p:spPr>
          <a:xfrm>
            <a:off x="457200" y="1981200"/>
            <a:ext cx="8229600" cy="533400"/>
          </a:xfrm>
        </p:spPr>
        <p:txBody>
          <a:bodyPr/>
          <a:lstStyle/>
          <a:p>
            <a:pPr eaLnBrk="1" hangingPunct="1"/>
            <a:r>
              <a:rPr lang="en-US" smtClean="0"/>
              <a:t>Parallel algorithms that form building blocks</a:t>
            </a:r>
          </a:p>
        </p:txBody>
      </p:sp>
      <p:sp>
        <p:nvSpPr>
          <p:cNvPr id="18439"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2"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13"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15"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Course Topics</a:t>
            </a:r>
            <a:endParaRPr lang="en-US" dirty="0" smtClean="0"/>
          </a:p>
        </p:txBody>
      </p:sp>
      <p:sp>
        <p:nvSpPr>
          <p:cNvPr id="19459" name="Content Placeholder 2"/>
          <p:cNvSpPr>
            <a:spLocks noGrp="1"/>
          </p:cNvSpPr>
          <p:nvPr>
            <p:ph idx="1"/>
          </p:nvPr>
        </p:nvSpPr>
        <p:spPr/>
        <p:txBody>
          <a:bodyPr/>
          <a:lstStyle/>
          <a:p>
            <a:pPr eaLnBrk="1" hangingPunct="1"/>
            <a:r>
              <a:rPr lang="en-US" smtClean="0"/>
              <a:t>Parallel Algorithms example:  </a:t>
            </a:r>
            <a:r>
              <a:rPr lang="en-US" i="1" smtClean="0">
                <a:solidFill>
                  <a:srgbClr val="FFC000"/>
                </a:solidFill>
              </a:rPr>
              <a:t>Scan</a:t>
            </a:r>
          </a:p>
          <a:p>
            <a:pPr lvl="1" eaLnBrk="1" hangingPunct="1"/>
            <a:r>
              <a:rPr lang="en-US" smtClean="0"/>
              <a:t>Given:</a:t>
            </a:r>
          </a:p>
          <a:p>
            <a:pPr lvl="1" eaLnBrk="1" hangingPunct="1"/>
            <a:endParaRPr lang="en-US" smtClean="0"/>
          </a:p>
          <a:p>
            <a:pPr lvl="1" eaLnBrk="1" hangingPunct="1"/>
            <a:endParaRPr lang="en-US" i="1" smtClean="0">
              <a:solidFill>
                <a:srgbClr val="FFC000"/>
              </a:solidFill>
            </a:endParaRPr>
          </a:p>
          <a:p>
            <a:pPr lvl="1" eaLnBrk="1" hangingPunct="1"/>
            <a:r>
              <a:rPr lang="en-US" smtClean="0"/>
              <a:t>Compute:</a:t>
            </a:r>
          </a:p>
          <a:p>
            <a:pPr lvl="1" eaLnBrk="1" hangingPunct="1"/>
            <a:endParaRPr lang="en-US" i="1" smtClean="0">
              <a:solidFill>
                <a:srgbClr val="FFC000"/>
              </a:solidFill>
            </a:endParaRPr>
          </a:p>
          <a:p>
            <a:pPr lvl="1" eaLnBrk="1" hangingPunct="1"/>
            <a:endParaRPr lang="en-US" i="1" smtClean="0">
              <a:solidFill>
                <a:srgbClr val="FFC000"/>
              </a:solidFill>
            </a:endParaRPr>
          </a:p>
          <a:p>
            <a:pPr lvl="1" eaLnBrk="1" hangingPunct="1"/>
            <a:r>
              <a:rPr lang="en-US" smtClean="0"/>
              <a:t>In parallel!</a:t>
            </a:r>
            <a:endParaRPr lang="en-US" i="1" smtClean="0">
              <a:solidFill>
                <a:srgbClr val="FFC000"/>
              </a:solidFill>
            </a:endParaRPr>
          </a:p>
        </p:txBody>
      </p:sp>
      <p:sp>
        <p:nvSpPr>
          <p:cNvPr id="19460" name="Text Box 4"/>
          <p:cNvSpPr txBox="1">
            <a:spLocks noChangeArrowheads="1"/>
          </p:cNvSpPr>
          <p:nvPr/>
        </p:nvSpPr>
        <p:spPr bwMode="auto">
          <a:xfrm>
            <a:off x="1422400"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3</a:t>
            </a:r>
          </a:p>
        </p:txBody>
      </p:sp>
      <p:sp>
        <p:nvSpPr>
          <p:cNvPr id="19461" name="Text Box 5"/>
          <p:cNvSpPr txBox="1">
            <a:spLocks noChangeArrowheads="1"/>
          </p:cNvSpPr>
          <p:nvPr/>
        </p:nvSpPr>
        <p:spPr bwMode="auto">
          <a:xfrm>
            <a:off x="2085975"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1</a:t>
            </a:r>
          </a:p>
        </p:txBody>
      </p:sp>
      <p:sp>
        <p:nvSpPr>
          <p:cNvPr id="19462" name="Text Box 6"/>
          <p:cNvSpPr txBox="1">
            <a:spLocks noChangeArrowheads="1"/>
          </p:cNvSpPr>
          <p:nvPr/>
        </p:nvSpPr>
        <p:spPr bwMode="auto">
          <a:xfrm>
            <a:off x="4741863"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1</a:t>
            </a:r>
          </a:p>
        </p:txBody>
      </p:sp>
      <p:sp>
        <p:nvSpPr>
          <p:cNvPr id="19463" name="Text Box 7"/>
          <p:cNvSpPr txBox="1">
            <a:spLocks noChangeArrowheads="1"/>
          </p:cNvSpPr>
          <p:nvPr/>
        </p:nvSpPr>
        <p:spPr bwMode="auto">
          <a:xfrm>
            <a:off x="2749550"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7</a:t>
            </a:r>
          </a:p>
        </p:txBody>
      </p:sp>
      <p:sp>
        <p:nvSpPr>
          <p:cNvPr id="19464" name="Text Box 8"/>
          <p:cNvSpPr txBox="1">
            <a:spLocks noChangeArrowheads="1"/>
          </p:cNvSpPr>
          <p:nvPr/>
        </p:nvSpPr>
        <p:spPr bwMode="auto">
          <a:xfrm>
            <a:off x="3413125"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0</a:t>
            </a:r>
          </a:p>
        </p:txBody>
      </p:sp>
      <p:sp>
        <p:nvSpPr>
          <p:cNvPr id="19465" name="Text Box 9"/>
          <p:cNvSpPr txBox="1">
            <a:spLocks noChangeArrowheads="1"/>
          </p:cNvSpPr>
          <p:nvPr/>
        </p:nvSpPr>
        <p:spPr bwMode="auto">
          <a:xfrm>
            <a:off x="4078288"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4</a:t>
            </a:r>
          </a:p>
        </p:txBody>
      </p:sp>
      <p:sp>
        <p:nvSpPr>
          <p:cNvPr id="19466" name="Text Box 10"/>
          <p:cNvSpPr txBox="1">
            <a:spLocks noChangeArrowheads="1"/>
          </p:cNvSpPr>
          <p:nvPr/>
        </p:nvSpPr>
        <p:spPr bwMode="auto">
          <a:xfrm>
            <a:off x="5405438"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6</a:t>
            </a:r>
          </a:p>
        </p:txBody>
      </p:sp>
      <p:sp>
        <p:nvSpPr>
          <p:cNvPr id="19467" name="Text Box 11"/>
          <p:cNvSpPr txBox="1">
            <a:spLocks noChangeArrowheads="1"/>
          </p:cNvSpPr>
          <p:nvPr/>
        </p:nvSpPr>
        <p:spPr bwMode="auto">
          <a:xfrm>
            <a:off x="6070600" y="34036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3</a:t>
            </a:r>
          </a:p>
        </p:txBody>
      </p:sp>
      <p:sp>
        <p:nvSpPr>
          <p:cNvPr id="19468" name="Text Box 12"/>
          <p:cNvSpPr txBox="1">
            <a:spLocks noChangeArrowheads="1"/>
          </p:cNvSpPr>
          <p:nvPr/>
        </p:nvSpPr>
        <p:spPr bwMode="auto">
          <a:xfrm>
            <a:off x="1422400" y="48768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0</a:t>
            </a:r>
          </a:p>
        </p:txBody>
      </p:sp>
      <p:sp>
        <p:nvSpPr>
          <p:cNvPr id="19469" name="Text Box 13"/>
          <p:cNvSpPr txBox="1">
            <a:spLocks noChangeArrowheads="1"/>
          </p:cNvSpPr>
          <p:nvPr/>
        </p:nvSpPr>
        <p:spPr bwMode="auto">
          <a:xfrm>
            <a:off x="2085975" y="48768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3</a:t>
            </a:r>
          </a:p>
        </p:txBody>
      </p:sp>
      <p:sp>
        <p:nvSpPr>
          <p:cNvPr id="19470" name="Text Box 14"/>
          <p:cNvSpPr txBox="1">
            <a:spLocks noChangeArrowheads="1"/>
          </p:cNvSpPr>
          <p:nvPr/>
        </p:nvSpPr>
        <p:spPr bwMode="auto">
          <a:xfrm>
            <a:off x="4741863"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15</a:t>
            </a:r>
          </a:p>
        </p:txBody>
      </p:sp>
      <p:sp>
        <p:nvSpPr>
          <p:cNvPr id="19471" name="Text Box 15"/>
          <p:cNvSpPr txBox="1">
            <a:spLocks noChangeArrowheads="1"/>
          </p:cNvSpPr>
          <p:nvPr/>
        </p:nvSpPr>
        <p:spPr bwMode="auto">
          <a:xfrm>
            <a:off x="2749550" y="4876800"/>
            <a:ext cx="498475" cy="40640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 4</a:t>
            </a:r>
          </a:p>
        </p:txBody>
      </p:sp>
      <p:sp>
        <p:nvSpPr>
          <p:cNvPr id="19472" name="Text Box 16"/>
          <p:cNvSpPr txBox="1">
            <a:spLocks noChangeArrowheads="1"/>
          </p:cNvSpPr>
          <p:nvPr/>
        </p:nvSpPr>
        <p:spPr bwMode="auto">
          <a:xfrm>
            <a:off x="3413125"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11</a:t>
            </a:r>
          </a:p>
        </p:txBody>
      </p:sp>
      <p:sp>
        <p:nvSpPr>
          <p:cNvPr id="19473" name="Text Box 17"/>
          <p:cNvSpPr txBox="1">
            <a:spLocks noChangeArrowheads="1"/>
          </p:cNvSpPr>
          <p:nvPr/>
        </p:nvSpPr>
        <p:spPr bwMode="auto">
          <a:xfrm>
            <a:off x="4078288"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11</a:t>
            </a:r>
          </a:p>
        </p:txBody>
      </p:sp>
      <p:sp>
        <p:nvSpPr>
          <p:cNvPr id="19474" name="Text Box 18"/>
          <p:cNvSpPr txBox="1">
            <a:spLocks noChangeArrowheads="1"/>
          </p:cNvSpPr>
          <p:nvPr/>
        </p:nvSpPr>
        <p:spPr bwMode="auto">
          <a:xfrm>
            <a:off x="5405438"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16</a:t>
            </a:r>
          </a:p>
        </p:txBody>
      </p:sp>
      <p:sp>
        <p:nvSpPr>
          <p:cNvPr id="19475" name="Text Box 19"/>
          <p:cNvSpPr txBox="1">
            <a:spLocks noChangeArrowheads="1"/>
          </p:cNvSpPr>
          <p:nvPr/>
        </p:nvSpPr>
        <p:spPr bwMode="auto">
          <a:xfrm>
            <a:off x="6070600" y="4876800"/>
            <a:ext cx="492125" cy="400050"/>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latin typeface="Courier New" pitchFamily="49" charset="0"/>
              </a:rPr>
              <a:t>22</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a:t>Course Topics</a:t>
            </a:r>
            <a:endParaRPr lang="en-US" dirty="0" smtClean="0"/>
          </a:p>
        </p:txBody>
      </p:sp>
      <p:sp>
        <p:nvSpPr>
          <p:cNvPr id="20487" name="Content Placeholder 2"/>
          <p:cNvSpPr>
            <a:spLocks noGrp="1"/>
          </p:cNvSpPr>
          <p:nvPr>
            <p:ph idx="1"/>
          </p:nvPr>
        </p:nvSpPr>
        <p:spPr>
          <a:xfrm>
            <a:off x="457200" y="1981200"/>
            <a:ext cx="8229600" cy="533400"/>
          </a:xfrm>
        </p:spPr>
        <p:txBody>
          <a:bodyPr/>
          <a:lstStyle/>
          <a:p>
            <a:pPr eaLnBrk="1" hangingPunct="1"/>
            <a:r>
              <a:rPr lang="en-US" smtClean="0"/>
              <a:t>Historical and modern graphics pipeline</a:t>
            </a:r>
          </a:p>
        </p:txBody>
      </p:sp>
      <p:sp>
        <p:nvSpPr>
          <p:cNvPr id="20488"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5"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16"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17"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18"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smtClean="0"/>
              <a:t>AMD Toyshop Demo</a:t>
            </a:r>
          </a:p>
        </p:txBody>
      </p:sp>
      <p:sp>
        <p:nvSpPr>
          <p:cNvPr id="24580" name="TextBox 3"/>
          <p:cNvSpPr txBox="1">
            <a:spLocks noChangeArrowheads="1"/>
          </p:cNvSpPr>
          <p:nvPr/>
        </p:nvSpPr>
        <p:spPr bwMode="auto">
          <a:xfrm>
            <a:off x="1997129" y="6096000"/>
            <a:ext cx="5149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3"/>
              </a:rPr>
              <a:t>http://www.youtube.com/watch?v=LtxvpS5AYHQ</a:t>
            </a:r>
            <a:endParaRPr lang="en-US"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2575" y="2628900"/>
            <a:ext cx="6038850"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745116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Leo Demo</a:t>
            </a:r>
            <a:endParaRPr lang="en-US"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2686050"/>
            <a:ext cx="6010275"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3"/>
          <p:cNvSpPr txBox="1">
            <a:spLocks noChangeArrowheads="1"/>
          </p:cNvSpPr>
          <p:nvPr/>
        </p:nvSpPr>
        <p:spPr bwMode="auto">
          <a:xfrm>
            <a:off x="1997129" y="6096000"/>
            <a:ext cx="52438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4"/>
              </a:rPr>
              <a:t>http://www.youtube.com/watch?v=zYweEn6DFcU</a:t>
            </a:r>
            <a:endParaRPr lang="en-US" dirty="0"/>
          </a:p>
        </p:txBody>
      </p:sp>
    </p:spTree>
    <p:extLst>
      <p:ext uri="{BB962C8B-B14F-4D97-AF65-F5344CB8AC3E}">
        <p14:creationId xmlns:p14="http://schemas.microsoft.com/office/powerpoint/2010/main" val="4018255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dirty="0"/>
              <a:t>GPU Compute + </a:t>
            </a:r>
            <a:r>
              <a:rPr lang="en-US" dirty="0" smtClean="0"/>
              <a:t>Rendering</a:t>
            </a:r>
            <a:endParaRPr lang="en-US" dirty="0"/>
          </a:p>
        </p:txBody>
      </p:sp>
      <p:sp>
        <p:nvSpPr>
          <p:cNvPr id="25603" name="Content Placeholder 2"/>
          <p:cNvSpPr>
            <a:spLocks noGrp="1"/>
          </p:cNvSpPr>
          <p:nvPr>
            <p:ph idx="1"/>
          </p:nvPr>
        </p:nvSpPr>
        <p:spPr/>
        <p:txBody>
          <a:bodyPr/>
          <a:lstStyle/>
          <a:p>
            <a:pPr eaLnBrk="1" hangingPunct="1"/>
            <a:endParaRPr lang="en-US" dirty="0" smtClean="0"/>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2667000"/>
            <a:ext cx="6019800" cy="334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5" name="TextBox 3"/>
          <p:cNvSpPr txBox="1">
            <a:spLocks noChangeArrowheads="1"/>
          </p:cNvSpPr>
          <p:nvPr/>
        </p:nvSpPr>
        <p:spPr bwMode="auto">
          <a:xfrm>
            <a:off x="1427163" y="6096000"/>
            <a:ext cx="6289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4"/>
              </a:rPr>
              <a:t>http://www.nvidia.com/object/GTX_400_games_demos.html</a:t>
            </a:r>
            <a:endParaRPr lang="en-US" dirty="0"/>
          </a:p>
        </p:txBody>
      </p:sp>
    </p:spTree>
    <p:extLst>
      <p:ext uri="{BB962C8B-B14F-4D97-AF65-F5344CB8AC3E}">
        <p14:creationId xmlns:p14="http://schemas.microsoft.com/office/powerpoint/2010/main" val="26274311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dirty="0"/>
              <a:t>Course Topics</a:t>
            </a:r>
            <a:endParaRPr lang="en-US" dirty="0" smtClean="0"/>
          </a:p>
        </p:txBody>
      </p:sp>
      <p:sp>
        <p:nvSpPr>
          <p:cNvPr id="21512" name="Content Placeholder 2"/>
          <p:cNvSpPr>
            <a:spLocks noGrp="1"/>
          </p:cNvSpPr>
          <p:nvPr>
            <p:ph idx="1"/>
          </p:nvPr>
        </p:nvSpPr>
        <p:spPr>
          <a:xfrm>
            <a:off x="457200" y="1981200"/>
            <a:ext cx="8229600" cy="533400"/>
          </a:xfrm>
        </p:spPr>
        <p:txBody>
          <a:bodyPr/>
          <a:lstStyle/>
          <a:p>
            <a:pPr eaLnBrk="1" hangingPunct="1"/>
            <a:r>
              <a:rPr lang="en-US" dirty="0" smtClean="0"/>
              <a:t>WebGL</a:t>
            </a:r>
          </a:p>
          <a:p>
            <a:pPr eaLnBrk="1" hangingPunct="1"/>
            <a:r>
              <a:rPr lang="en-US" dirty="0" smtClean="0"/>
              <a:t>OpenGL compute shaders</a:t>
            </a:r>
          </a:p>
        </p:txBody>
      </p:sp>
      <p:sp>
        <p:nvSpPr>
          <p:cNvPr id="21513"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pic>
        <p:nvPicPr>
          <p:cNvPr id="21514" name="Picture 6" descr="opengl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0" y="1981200"/>
            <a:ext cx="20955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2" descr="https://encrypted-tbn1.google.com/images?q=tbn:ANd9GcRDTI_7tWE7YGfnPhhNUbKg77Xrw8oiEcZNpSM5UWTLLbG6J7LE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942975"/>
            <a:ext cx="186372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3422650" y="4519613"/>
            <a:ext cx="2292350" cy="1323975"/>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 / OpenGL</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9"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0"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1"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2"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a:t>Turbulenz</a:t>
            </a:r>
            <a:endParaRPr lang="en-US" dirty="0" smtClean="0"/>
          </a:p>
        </p:txBody>
      </p:sp>
      <p:sp>
        <p:nvSpPr>
          <p:cNvPr id="24580" name="TextBox 3"/>
          <p:cNvSpPr txBox="1">
            <a:spLocks noChangeArrowheads="1"/>
          </p:cNvSpPr>
          <p:nvPr/>
        </p:nvSpPr>
        <p:spPr bwMode="auto">
          <a:xfrm>
            <a:off x="1997129" y="5850493"/>
            <a:ext cx="5166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3"/>
              </a:rPr>
              <a:t>http://</a:t>
            </a:r>
            <a:r>
              <a:rPr lang="en-US" dirty="0" smtClean="0">
                <a:hlinkClick r:id="rId3"/>
              </a:rPr>
              <a:t>www.youtube.com/watch?v=AJg_BmY9-8o</a:t>
            </a:r>
            <a:endParaRPr lang="en-US" dirty="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5913" y="2362200"/>
            <a:ext cx="5972175"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873312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Unreal 4</a:t>
            </a:r>
            <a:endParaRPr lang="en-US" dirty="0"/>
          </a:p>
        </p:txBody>
      </p:sp>
      <p:sp>
        <p:nvSpPr>
          <p:cNvPr id="4" name="TextBox 3"/>
          <p:cNvSpPr txBox="1">
            <a:spLocks noChangeArrowheads="1"/>
          </p:cNvSpPr>
          <p:nvPr/>
        </p:nvSpPr>
        <p:spPr bwMode="auto">
          <a:xfrm>
            <a:off x="522653" y="5105400"/>
            <a:ext cx="80986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dirty="0">
                <a:hlinkClick r:id="rId2"/>
              </a:rPr>
              <a:t>https://blog.mozilla.org/blog/2014/03/12/mozilla-and-epic-preview-unreal-engine-4-running-in-firefox</a:t>
            </a:r>
            <a:r>
              <a:rPr lang="en-US" sz="1400" dirty="0" smtClean="0">
                <a:hlinkClick r:id="rId2"/>
              </a:rPr>
              <a:t>/</a:t>
            </a:r>
            <a:endParaRPr lang="en-US" sz="1400" dirty="0"/>
          </a:p>
        </p:txBody>
      </p:sp>
      <p:pic>
        <p:nvPicPr>
          <p:cNvPr id="3" name="Picture 2"/>
          <p:cNvPicPr>
            <a:picLocks noChangeAspect="1"/>
          </p:cNvPicPr>
          <p:nvPr/>
        </p:nvPicPr>
        <p:blipFill>
          <a:blip r:embed="rId3"/>
          <a:stretch>
            <a:fillRect/>
          </a:stretch>
        </p:blipFill>
        <p:spPr>
          <a:xfrm>
            <a:off x="1890338" y="1895261"/>
            <a:ext cx="5363323" cy="3067478"/>
          </a:xfrm>
          <a:prstGeom prst="rect">
            <a:avLst/>
          </a:prstGeom>
        </p:spPr>
      </p:pic>
    </p:spTree>
    <p:extLst>
      <p:ext uri="{BB962C8B-B14F-4D97-AF65-F5344CB8AC3E}">
        <p14:creationId xmlns:p14="http://schemas.microsoft.com/office/powerpoint/2010/main" val="2532822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Doarama</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578" y="1981200"/>
            <a:ext cx="8406845" cy="3538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3"/>
          <p:cNvSpPr txBox="1">
            <a:spLocks noChangeArrowheads="1"/>
          </p:cNvSpPr>
          <p:nvPr/>
        </p:nvSpPr>
        <p:spPr bwMode="auto">
          <a:xfrm>
            <a:off x="3177997" y="5638800"/>
            <a:ext cx="2788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a:hlinkClick r:id="rId3"/>
              </a:rPr>
              <a:t>http://www.doarama.com/</a:t>
            </a:r>
            <a:endParaRPr lang="en-US" dirty="0"/>
          </a:p>
        </p:txBody>
      </p:sp>
    </p:spTree>
    <p:extLst>
      <p:ext uri="{BB962C8B-B14F-4D97-AF65-F5344CB8AC3E}">
        <p14:creationId xmlns:p14="http://schemas.microsoft.com/office/powerpoint/2010/main" val="1014777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Marmoset Viewer</a:t>
            </a:r>
            <a:endParaRPr lang="en-US" dirty="0"/>
          </a:p>
        </p:txBody>
      </p:sp>
      <p:pic>
        <p:nvPicPr>
          <p:cNvPr id="4" name="Picture 3">
            <a:hlinkClick r:id="rId3"/>
          </p:cNvPr>
          <p:cNvPicPr>
            <a:picLocks noChangeAspect="1"/>
          </p:cNvPicPr>
          <p:nvPr/>
        </p:nvPicPr>
        <p:blipFill>
          <a:blip r:embed="rId4"/>
          <a:stretch>
            <a:fillRect/>
          </a:stretch>
        </p:blipFill>
        <p:spPr>
          <a:xfrm>
            <a:off x="956758" y="1905000"/>
            <a:ext cx="7230484" cy="4058216"/>
          </a:xfrm>
          <a:prstGeom prst="rect">
            <a:avLst/>
          </a:prstGeom>
        </p:spPr>
      </p:pic>
    </p:spTree>
    <p:extLst>
      <p:ext uri="{BB962C8B-B14F-4D97-AF65-F5344CB8AC3E}">
        <p14:creationId xmlns:p14="http://schemas.microsoft.com/office/powerpoint/2010/main" val="1293580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dirty="0"/>
              <a:t>Course Topics</a:t>
            </a:r>
            <a:endParaRPr lang="en-US" dirty="0" smtClean="0"/>
          </a:p>
        </p:txBody>
      </p:sp>
      <p:sp>
        <p:nvSpPr>
          <p:cNvPr id="26634" name="Content Placeholder 2"/>
          <p:cNvSpPr>
            <a:spLocks noGrp="1"/>
          </p:cNvSpPr>
          <p:nvPr>
            <p:ph idx="1"/>
          </p:nvPr>
        </p:nvSpPr>
        <p:spPr>
          <a:xfrm>
            <a:off x="457200" y="1981200"/>
            <a:ext cx="8229600" cy="533400"/>
          </a:xfrm>
        </p:spPr>
        <p:txBody>
          <a:bodyPr/>
          <a:lstStyle/>
          <a:p>
            <a:pPr eaLnBrk="1" hangingPunct="1"/>
            <a:r>
              <a:rPr lang="en-US" dirty="0" smtClean="0"/>
              <a:t>Mobile</a:t>
            </a:r>
          </a:p>
        </p:txBody>
      </p:sp>
      <p:sp>
        <p:nvSpPr>
          <p:cNvPr id="26635"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8" name="TextBox 17"/>
          <p:cNvSpPr txBox="1"/>
          <p:nvPr/>
        </p:nvSpPr>
        <p:spPr>
          <a:xfrm>
            <a:off x="3422650" y="4519613"/>
            <a:ext cx="2292350" cy="1323975"/>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 / OpenGL</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9" name="TextBox 12"/>
          <p:cNvSpPr txBox="1">
            <a:spLocks noChangeArrowheads="1"/>
          </p:cNvSpPr>
          <p:nvPr/>
        </p:nvSpPr>
        <p:spPr bwMode="auto">
          <a:xfrm>
            <a:off x="6374882" y="4510360"/>
            <a:ext cx="2338387" cy="1077218"/>
          </a:xfrm>
          <a:prstGeom prst="rect">
            <a:avLst/>
          </a:prstGeom>
          <a:solidFill>
            <a:srgbClr val="9966FF"/>
          </a:solidFill>
          <a:ln w="9525">
            <a:solidFill>
              <a:schemeClr val="tx1"/>
            </a:solidFill>
            <a:miter lim="800000"/>
            <a:headEnd/>
            <a:tailEnd/>
          </a:ln>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smtClean="0"/>
              <a:t>Mobile</a:t>
            </a:r>
            <a:endParaRPr lang="en-US" sz="1600" dirty="0"/>
          </a:p>
          <a:p>
            <a:pPr algn="ctr"/>
            <a:r>
              <a:rPr lang="en-US" sz="2400" dirty="0"/>
              <a:t/>
            </a:r>
            <a:br>
              <a:rPr lang="en-US" sz="2400" dirty="0"/>
            </a:br>
            <a:endParaRPr lang="en-US" sz="2400" dirty="0"/>
          </a:p>
        </p:txBody>
      </p:sp>
      <p:sp>
        <p:nvSpPr>
          <p:cNvPr id="20"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1"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2"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3"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Tree>
    <p:extLst>
      <p:ext uri="{BB962C8B-B14F-4D97-AF65-F5344CB8AC3E}">
        <p14:creationId xmlns:p14="http://schemas.microsoft.com/office/powerpoint/2010/main" val="333324727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dirty="0"/>
              <a:t>Course Topics</a:t>
            </a:r>
            <a:endParaRPr lang="en-US" dirty="0" smtClean="0"/>
          </a:p>
        </p:txBody>
      </p:sp>
      <p:sp>
        <p:nvSpPr>
          <p:cNvPr id="23562"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Not to scale</a:t>
            </a:r>
          </a:p>
        </p:txBody>
      </p:sp>
      <p:sp>
        <p:nvSpPr>
          <p:cNvPr id="16" name="TextBox 15"/>
          <p:cNvSpPr txBox="1"/>
          <p:nvPr/>
        </p:nvSpPr>
        <p:spPr>
          <a:xfrm>
            <a:off x="5715000" y="3768988"/>
            <a:ext cx="3429000" cy="1816100"/>
          </a:xfrm>
          <a:prstGeom prst="rect">
            <a:avLst/>
          </a:prstGeom>
          <a:solidFill>
            <a:schemeClr val="accent6">
              <a:lumMod val="60000"/>
              <a:lumOff val="40000"/>
            </a:schemeClr>
          </a:solidFill>
          <a:ln>
            <a:solidFill>
              <a:schemeClr val="tx1"/>
            </a:solidFill>
          </a:ln>
        </p:spPr>
        <p:txBody>
          <a:bodyPr wrap="square">
            <a:spAutoFit/>
          </a:bodyPr>
          <a:lstStyle/>
          <a:p>
            <a:pPr algn="ctr">
              <a:defRPr/>
            </a:pPr>
            <a:r>
              <a:rPr lang="en-US" sz="1600" dirty="0" smtClean="0"/>
              <a:t>Vulkan</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7" name="TextBox 16"/>
          <p:cNvSpPr txBox="1"/>
          <p:nvPr/>
        </p:nvSpPr>
        <p:spPr>
          <a:xfrm>
            <a:off x="3422650" y="4519613"/>
            <a:ext cx="2292350" cy="1323975"/>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 / OpenGL</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8" name="TextBox 12"/>
          <p:cNvSpPr txBox="1">
            <a:spLocks noChangeArrowheads="1"/>
          </p:cNvSpPr>
          <p:nvPr/>
        </p:nvSpPr>
        <p:spPr bwMode="auto">
          <a:xfrm>
            <a:off x="6374882" y="4510360"/>
            <a:ext cx="2338387" cy="1077218"/>
          </a:xfrm>
          <a:prstGeom prst="rect">
            <a:avLst/>
          </a:prstGeom>
          <a:solidFill>
            <a:srgbClr val="9966FF"/>
          </a:solidFill>
          <a:ln w="9525">
            <a:solidFill>
              <a:schemeClr val="tx1"/>
            </a:solidFill>
            <a:miter lim="800000"/>
            <a:headEnd/>
            <a:tailEnd/>
          </a:ln>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smtClean="0"/>
              <a:t>Mobile</a:t>
            </a:r>
            <a:endParaRPr lang="en-US" sz="1600" dirty="0"/>
          </a:p>
          <a:p>
            <a:pPr algn="ctr"/>
            <a:r>
              <a:rPr lang="en-US" sz="2400" dirty="0"/>
              <a:t/>
            </a:r>
            <a:br>
              <a:rPr lang="en-US" sz="2400" dirty="0"/>
            </a:br>
            <a:endParaRPr lang="en-US" sz="2400" dirty="0"/>
          </a:p>
        </p:txBody>
      </p:sp>
      <p:sp>
        <p:nvSpPr>
          <p:cNvPr id="19"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0"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1"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2"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644" y="1509551"/>
            <a:ext cx="3108006" cy="1195387"/>
          </a:xfrm>
          <a:prstGeom prst="rect">
            <a:avLst/>
          </a:prstGeom>
        </p:spPr>
      </p:pic>
      <p:pic>
        <p:nvPicPr>
          <p:cNvPr id="4098" name="Picture 2" descr="Vulkan demo screenshot">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6800" y="1019311"/>
            <a:ext cx="4131733" cy="2324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dirty="0"/>
              <a:t>Course Topics</a:t>
            </a:r>
            <a:endParaRPr lang="en-US" dirty="0" smtClean="0"/>
          </a:p>
        </p:txBody>
      </p:sp>
      <p:sp>
        <p:nvSpPr>
          <p:cNvPr id="27658" name="Text Box 6"/>
          <p:cNvSpPr txBox="1">
            <a:spLocks noChangeArrowheads="1"/>
          </p:cNvSpPr>
          <p:nvPr/>
        </p:nvSpPr>
        <p:spPr bwMode="auto">
          <a:xfrm>
            <a:off x="0" y="6229350"/>
            <a:ext cx="9144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i="1"/>
              <a:t>To scale!</a:t>
            </a:r>
          </a:p>
        </p:txBody>
      </p:sp>
      <p:sp>
        <p:nvSpPr>
          <p:cNvPr id="17" name="TextBox 16"/>
          <p:cNvSpPr txBox="1"/>
          <p:nvPr/>
        </p:nvSpPr>
        <p:spPr>
          <a:xfrm>
            <a:off x="5715000" y="3768988"/>
            <a:ext cx="3429000" cy="1816100"/>
          </a:xfrm>
          <a:prstGeom prst="rect">
            <a:avLst/>
          </a:prstGeom>
          <a:solidFill>
            <a:schemeClr val="accent6">
              <a:lumMod val="60000"/>
              <a:lumOff val="40000"/>
            </a:schemeClr>
          </a:solidFill>
          <a:ln>
            <a:solidFill>
              <a:schemeClr val="tx1"/>
            </a:solidFill>
          </a:ln>
        </p:spPr>
        <p:txBody>
          <a:bodyPr wrap="square">
            <a:spAutoFit/>
          </a:bodyPr>
          <a:lstStyle/>
          <a:p>
            <a:pPr algn="ctr">
              <a:defRPr/>
            </a:pPr>
            <a:r>
              <a:rPr lang="en-US" sz="1600" dirty="0" smtClean="0"/>
              <a:t>Vulkan</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8" name="TextBox 17"/>
          <p:cNvSpPr txBox="1"/>
          <p:nvPr/>
        </p:nvSpPr>
        <p:spPr>
          <a:xfrm>
            <a:off x="3422650" y="4519613"/>
            <a:ext cx="2292350" cy="1323975"/>
          </a:xfrm>
          <a:prstGeom prst="rect">
            <a:avLst/>
          </a:prstGeom>
          <a:solidFill>
            <a:schemeClr val="tx1">
              <a:lumMod val="50000"/>
              <a:lumOff val="50000"/>
            </a:schemeClr>
          </a:solidFill>
          <a:ln>
            <a:solidFill>
              <a:schemeClr val="tx1"/>
            </a:solidFill>
          </a:ln>
        </p:spPr>
        <p:txBody>
          <a:bodyPr wrap="square">
            <a:spAutoFit/>
          </a:bodyPr>
          <a:lstStyle/>
          <a:p>
            <a:pPr algn="ctr">
              <a:defRPr/>
            </a:pPr>
            <a:r>
              <a:rPr lang="en-US" sz="1600" dirty="0" smtClean="0"/>
              <a:t>WebGL / OpenGL</a:t>
            </a:r>
            <a:endParaRPr lang="en-US" sz="1600" dirty="0"/>
          </a:p>
          <a:p>
            <a:pPr algn="ctr">
              <a:defRPr/>
            </a:pPr>
            <a:endParaRPr lang="en-US" sz="1600" dirty="0"/>
          </a:p>
          <a:p>
            <a:pPr algn="ctr">
              <a:defRPr/>
            </a:pPr>
            <a:endParaRPr lang="en-US" sz="1600" dirty="0"/>
          </a:p>
          <a:p>
            <a:pPr algn="ctr">
              <a:defRPr/>
            </a:pPr>
            <a:endParaRPr lang="en-US" sz="1600" dirty="0"/>
          </a:p>
          <a:p>
            <a:pPr algn="ctr">
              <a:defRPr/>
            </a:pPr>
            <a:endParaRPr lang="en-US" sz="1600" dirty="0"/>
          </a:p>
        </p:txBody>
      </p:sp>
      <p:sp>
        <p:nvSpPr>
          <p:cNvPr id="19" name="TextBox 12"/>
          <p:cNvSpPr txBox="1">
            <a:spLocks noChangeArrowheads="1"/>
          </p:cNvSpPr>
          <p:nvPr/>
        </p:nvSpPr>
        <p:spPr bwMode="auto">
          <a:xfrm>
            <a:off x="6374882" y="4510360"/>
            <a:ext cx="2338387" cy="1077218"/>
          </a:xfrm>
          <a:prstGeom prst="rect">
            <a:avLst/>
          </a:prstGeom>
          <a:solidFill>
            <a:srgbClr val="9966FF"/>
          </a:solidFill>
          <a:ln w="9525">
            <a:solidFill>
              <a:schemeClr val="tx1"/>
            </a:solidFill>
            <a:miter lim="800000"/>
            <a:headEnd/>
            <a:tailEnd/>
          </a:ln>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smtClean="0"/>
              <a:t>Mobile</a:t>
            </a:r>
            <a:endParaRPr lang="en-US" sz="1600" dirty="0"/>
          </a:p>
          <a:p>
            <a:pPr algn="ctr"/>
            <a:r>
              <a:rPr lang="en-US" sz="2400" dirty="0"/>
              <a:t/>
            </a:r>
            <a:br>
              <a:rPr lang="en-US" sz="2400" dirty="0"/>
            </a:br>
            <a:endParaRPr lang="en-US" sz="2400" dirty="0"/>
          </a:p>
        </p:txBody>
      </p:sp>
      <p:sp>
        <p:nvSpPr>
          <p:cNvPr id="20" name="TextBox 5"/>
          <p:cNvSpPr txBox="1">
            <a:spLocks noChangeArrowheads="1"/>
          </p:cNvSpPr>
          <p:nvPr/>
        </p:nvSpPr>
        <p:spPr bwMode="auto">
          <a:xfrm>
            <a:off x="-6349" y="4169363"/>
            <a:ext cx="3429000" cy="1569660"/>
          </a:xfrm>
          <a:prstGeom prst="rect">
            <a:avLst/>
          </a:prstGeom>
          <a:solidFill>
            <a:srgbClr val="FFC0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Parallel </a:t>
            </a:r>
            <a:r>
              <a:rPr lang="en-US" sz="1600" dirty="0" smtClean="0"/>
              <a:t>Algorithms</a:t>
            </a:r>
          </a:p>
          <a:p>
            <a:pPr algn="ctr"/>
            <a:endParaRPr lang="en-US" sz="1600" dirty="0"/>
          </a:p>
          <a:p>
            <a:pPr algn="ctr"/>
            <a:endParaRPr lang="en-US" sz="1600" dirty="0"/>
          </a:p>
          <a:p>
            <a:pPr algn="ctr"/>
            <a:endParaRPr lang="en-US" sz="1600" dirty="0"/>
          </a:p>
          <a:p>
            <a:pPr algn="ctr"/>
            <a:r>
              <a:rPr lang="en-US" sz="1600" dirty="0"/>
              <a:t/>
            </a:r>
            <a:br>
              <a:rPr lang="en-US" sz="1600" dirty="0"/>
            </a:br>
            <a:endParaRPr lang="en-US" sz="1600" dirty="0"/>
          </a:p>
        </p:txBody>
      </p:sp>
      <p:sp>
        <p:nvSpPr>
          <p:cNvPr id="21" name="TextBox 4"/>
          <p:cNvSpPr txBox="1">
            <a:spLocks noChangeArrowheads="1"/>
          </p:cNvSpPr>
          <p:nvPr/>
        </p:nvSpPr>
        <p:spPr bwMode="auto">
          <a:xfrm>
            <a:off x="0" y="4519613"/>
            <a:ext cx="3200400" cy="1077218"/>
          </a:xfrm>
          <a:prstGeom prst="rect">
            <a:avLst/>
          </a:prstGeom>
          <a:solidFill>
            <a:srgbClr val="00B0F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CUDA</a:t>
            </a:r>
          </a:p>
          <a:p>
            <a:pPr algn="ctr"/>
            <a:endParaRPr lang="en-US" sz="2400" dirty="0"/>
          </a:p>
          <a:p>
            <a:pPr algn="ctr"/>
            <a:endParaRPr lang="en-US" sz="2400" dirty="0"/>
          </a:p>
        </p:txBody>
      </p:sp>
      <p:sp>
        <p:nvSpPr>
          <p:cNvPr id="22" name="TextBox 10"/>
          <p:cNvSpPr txBox="1">
            <a:spLocks noChangeArrowheads="1"/>
          </p:cNvSpPr>
          <p:nvPr/>
        </p:nvSpPr>
        <p:spPr bwMode="auto">
          <a:xfrm>
            <a:off x="3422650" y="5029200"/>
            <a:ext cx="4959350" cy="584200"/>
          </a:xfrm>
          <a:prstGeom prst="rect">
            <a:avLst/>
          </a:prstGeom>
          <a:solidFill>
            <a:srgbClr val="FF330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Graphics Pipeline</a:t>
            </a:r>
          </a:p>
          <a:p>
            <a:pPr algn="ctr"/>
            <a:endParaRPr lang="en-US" sz="1600" dirty="0"/>
          </a:p>
        </p:txBody>
      </p:sp>
      <p:sp>
        <p:nvSpPr>
          <p:cNvPr id="23" name="TextBox 3"/>
          <p:cNvSpPr txBox="1">
            <a:spLocks noChangeArrowheads="1"/>
          </p:cNvSpPr>
          <p:nvPr/>
        </p:nvSpPr>
        <p:spPr bwMode="auto">
          <a:xfrm>
            <a:off x="0" y="5557838"/>
            <a:ext cx="9144000" cy="338554"/>
          </a:xfrm>
          <a:prstGeom prst="rect">
            <a:avLst/>
          </a:prstGeom>
          <a:solidFill>
            <a:srgbClr val="92D050"/>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t>GPU Architecture</a:t>
            </a:r>
          </a:p>
        </p:txBody>
      </p:sp>
      <p:sp>
        <p:nvSpPr>
          <p:cNvPr id="27659" name="TextBox 11"/>
          <p:cNvSpPr txBox="1">
            <a:spLocks noChangeArrowheads="1"/>
          </p:cNvSpPr>
          <p:nvPr/>
        </p:nvSpPr>
        <p:spPr bwMode="auto">
          <a:xfrm>
            <a:off x="1" y="2233613"/>
            <a:ext cx="9144000" cy="3786187"/>
          </a:xfrm>
          <a:prstGeom prst="rect">
            <a:avLst/>
          </a:prstGeom>
          <a:solidFill>
            <a:srgbClr val="FFFF00">
              <a:alpha val="30196"/>
            </a:srgbClr>
          </a:solidFill>
          <a:ln w="9525">
            <a:solidFill>
              <a:schemeClr val="tx1"/>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a:t>Performance!</a:t>
            </a:r>
          </a:p>
          <a:p>
            <a:pPr algn="ctr"/>
            <a:endParaRPr lang="en-US" sz="2400"/>
          </a:p>
          <a:p>
            <a:pPr algn="ctr"/>
            <a:endParaRPr lang="en-US" sz="2400"/>
          </a:p>
          <a:p>
            <a:pPr algn="ctr"/>
            <a:endParaRPr lang="en-US" sz="2400"/>
          </a:p>
          <a:p>
            <a:pPr algn="ctr"/>
            <a:endParaRPr lang="en-US" sz="2400"/>
          </a:p>
          <a:p>
            <a:pPr algn="ctr"/>
            <a:endParaRPr lang="en-US" sz="2400"/>
          </a:p>
          <a:p>
            <a:pPr algn="ctr"/>
            <a:endParaRPr lang="en-US" sz="2400"/>
          </a:p>
          <a:p>
            <a:pPr algn="ctr"/>
            <a:endParaRPr lang="en-US" sz="2400"/>
          </a:p>
          <a:p>
            <a:pPr algn="ctr"/>
            <a:r>
              <a:rPr lang="en-US" sz="2400"/>
              <a:t/>
            </a:r>
            <a:br>
              <a:rPr lang="en-US" sz="2400"/>
            </a:br>
            <a:endParaRPr lang="en-US" sz="240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Topics</a:t>
            </a:r>
            <a:endParaRPr lang="en-US" dirty="0"/>
          </a:p>
        </p:txBody>
      </p:sp>
      <p:sp>
        <p:nvSpPr>
          <p:cNvPr id="3" name="Content Placeholder 2"/>
          <p:cNvSpPr>
            <a:spLocks noGrp="1"/>
          </p:cNvSpPr>
          <p:nvPr>
            <p:ph idx="1"/>
          </p:nvPr>
        </p:nvSpPr>
        <p:spPr/>
        <p:txBody>
          <a:bodyPr/>
          <a:lstStyle/>
          <a:p>
            <a:r>
              <a:rPr lang="en-US" dirty="0" smtClean="0"/>
              <a:t>Topics are as time permits</a:t>
            </a:r>
          </a:p>
          <a:p>
            <a:r>
              <a:rPr lang="en-US" dirty="0" smtClean="0"/>
              <a:t>We constantly adjust the schedule during the semester</a:t>
            </a:r>
            <a:endParaRPr lang="en-US" dirty="0"/>
          </a:p>
        </p:txBody>
      </p:sp>
    </p:spTree>
    <p:extLst>
      <p:ext uri="{BB962C8B-B14F-4D97-AF65-F5344CB8AC3E}">
        <p14:creationId xmlns:p14="http://schemas.microsoft.com/office/powerpoint/2010/main" val="214020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Guest Lectures</a:t>
            </a:r>
            <a:endParaRPr lang="en-US" dirty="0"/>
          </a:p>
        </p:txBody>
      </p:sp>
      <p:sp>
        <p:nvSpPr>
          <p:cNvPr id="3" name="Content Placeholder 2"/>
          <p:cNvSpPr>
            <a:spLocks noGrp="1"/>
          </p:cNvSpPr>
          <p:nvPr>
            <p:ph idx="1"/>
          </p:nvPr>
        </p:nvSpPr>
        <p:spPr/>
        <p:txBody>
          <a:bodyPr/>
          <a:lstStyle/>
          <a:p>
            <a:r>
              <a:rPr lang="en-US" dirty="0"/>
              <a:t>Shannon Woods, </a:t>
            </a:r>
            <a:r>
              <a:rPr lang="en-US" dirty="0" smtClean="0"/>
              <a:t>Google</a:t>
            </a:r>
          </a:p>
          <a:p>
            <a:r>
              <a:rPr lang="en-US" dirty="0"/>
              <a:t>Tarek </a:t>
            </a:r>
            <a:r>
              <a:rPr lang="en-US" dirty="0" err="1"/>
              <a:t>Sherif</a:t>
            </a:r>
            <a:r>
              <a:rPr lang="en-US" dirty="0"/>
              <a:t>, </a:t>
            </a:r>
            <a:r>
              <a:rPr lang="en-US" dirty="0" err="1" smtClean="0"/>
              <a:t>BioDigital</a:t>
            </a:r>
            <a:endParaRPr lang="en-US" dirty="0" smtClean="0"/>
          </a:p>
          <a:p>
            <a:r>
              <a:rPr lang="en-US" dirty="0"/>
              <a:t>Dave </a:t>
            </a:r>
            <a:r>
              <a:rPr lang="en-US" dirty="0" err="1"/>
              <a:t>Kotfis</a:t>
            </a:r>
            <a:r>
              <a:rPr lang="en-US" dirty="0"/>
              <a:t>, Lockheed Martin</a:t>
            </a:r>
            <a:endParaRPr lang="en-US" dirty="0" smtClean="0"/>
          </a:p>
          <a:p>
            <a:r>
              <a:rPr lang="en-US" dirty="0" smtClean="0"/>
              <a:t>…</a:t>
            </a:r>
            <a:endParaRPr lang="en-US" dirty="0"/>
          </a:p>
        </p:txBody>
      </p:sp>
    </p:spTree>
    <p:extLst>
      <p:ext uri="{BB962C8B-B14F-4D97-AF65-F5344CB8AC3E}">
        <p14:creationId xmlns:p14="http://schemas.microsoft.com/office/powerpoint/2010/main" val="4076635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Hackathon</a:t>
            </a:r>
            <a:endParaRPr lang="en-US" dirty="0"/>
          </a:p>
        </p:txBody>
      </p:sp>
      <p:sp>
        <p:nvSpPr>
          <p:cNvPr id="3" name="Content Placeholder 2"/>
          <p:cNvSpPr>
            <a:spLocks noGrp="1"/>
          </p:cNvSpPr>
          <p:nvPr>
            <p:ph idx="1"/>
          </p:nvPr>
        </p:nvSpPr>
        <p:spPr/>
        <p:txBody>
          <a:bodyPr/>
          <a:lstStyle/>
          <a:p>
            <a:r>
              <a:rPr lang="en-US" dirty="0" smtClean="0"/>
              <a:t>Cancel class, and code for prizes instead</a:t>
            </a:r>
            <a:endParaRPr lang="en-US" dirty="0"/>
          </a:p>
        </p:txBody>
      </p:sp>
      <p:pic>
        <p:nvPicPr>
          <p:cNvPr id="8194" name="Picture 2" descr="http://3.bp.blogspot.com/-p1aH3sPVwVY/ULoT-9czdlI/AAAAAAAABgU/aSOOd-NnXmw/s400/IMAG0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048000"/>
            <a:ext cx="3810000"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287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Profiling Lab</a:t>
            </a:r>
            <a:endParaRPr lang="en-US" dirty="0"/>
          </a:p>
        </p:txBody>
      </p:sp>
      <p:sp>
        <p:nvSpPr>
          <p:cNvPr id="3" name="Content Placeholder 2"/>
          <p:cNvSpPr>
            <a:spLocks noGrp="1"/>
          </p:cNvSpPr>
          <p:nvPr>
            <p:ph idx="1"/>
          </p:nvPr>
        </p:nvSpPr>
        <p:spPr/>
        <p:txBody>
          <a:bodyPr/>
          <a:lstStyle/>
          <a:p>
            <a:r>
              <a:rPr lang="en-US" dirty="0" smtClean="0"/>
              <a:t>Profile open-source WebGL apps</a:t>
            </a:r>
            <a:endParaRPr lang="en-US" dirty="0"/>
          </a:p>
        </p:txBody>
      </p:sp>
      <p:pic>
        <p:nvPicPr>
          <p:cNvPr id="5122" name="Picture 2" descr="wt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819400"/>
            <a:ext cx="6626225" cy="380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711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mtClean="0"/>
              <a:t>Grading</a:t>
            </a:r>
          </a:p>
        </p:txBody>
      </p:sp>
      <p:sp>
        <p:nvSpPr>
          <p:cNvPr id="29699" name="Content Placeholder 2"/>
          <p:cNvSpPr>
            <a:spLocks noGrp="1"/>
          </p:cNvSpPr>
          <p:nvPr>
            <p:ph idx="1"/>
          </p:nvPr>
        </p:nvSpPr>
        <p:spPr/>
        <p:txBody>
          <a:bodyPr/>
          <a:lstStyle/>
          <a:p>
            <a:pPr eaLnBrk="1" hangingPunct="1"/>
            <a:r>
              <a:rPr lang="en-US" dirty="0" smtClean="0"/>
              <a:t>Projects 		50%</a:t>
            </a:r>
          </a:p>
          <a:p>
            <a:pPr eaLnBrk="1" hangingPunct="1"/>
            <a:r>
              <a:rPr lang="en-US" dirty="0" smtClean="0"/>
              <a:t>Final Project 		50%</a:t>
            </a:r>
          </a:p>
          <a:p>
            <a:pPr eaLnBrk="1" hangingPunct="1"/>
            <a:r>
              <a:rPr lang="en-US" dirty="0" smtClean="0"/>
              <a:t>Final			  0%</a:t>
            </a:r>
          </a:p>
          <a:p>
            <a:pPr eaLnBrk="1" hangingPunct="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a:xfrm>
            <a:off x="457200" y="1981200"/>
            <a:ext cx="8534400" cy="3886200"/>
          </a:xfrm>
        </p:spPr>
        <p:txBody>
          <a:bodyPr/>
          <a:lstStyle/>
          <a:p>
            <a:r>
              <a:rPr lang="en-US" dirty="0" smtClean="0"/>
              <a:t>Not homework.</a:t>
            </a:r>
          </a:p>
          <a:p>
            <a:r>
              <a:rPr lang="en-US" dirty="0" smtClean="0"/>
              <a:t>Intense.</a:t>
            </a:r>
          </a:p>
          <a:p>
            <a:r>
              <a:rPr lang="en-US" dirty="0" smtClean="0"/>
              <a:t>Significantly more work than other courses.</a:t>
            </a:r>
            <a:endParaRPr lang="en-US" dirty="0"/>
          </a:p>
        </p:txBody>
      </p:sp>
      <p:pic>
        <p:nvPicPr>
          <p:cNvPr id="4" name="Picture 3"/>
          <p:cNvPicPr>
            <a:picLocks noChangeAspect="1"/>
          </p:cNvPicPr>
          <p:nvPr/>
        </p:nvPicPr>
        <p:blipFill>
          <a:blip r:embed="rId3"/>
          <a:stretch>
            <a:fillRect/>
          </a:stretch>
        </p:blipFill>
        <p:spPr>
          <a:xfrm>
            <a:off x="2990850" y="4229100"/>
            <a:ext cx="3162300" cy="1409700"/>
          </a:xfrm>
          <a:prstGeom prst="rect">
            <a:avLst/>
          </a:prstGeom>
        </p:spPr>
      </p:pic>
    </p:spTree>
    <p:extLst>
      <p:ext uri="{BB962C8B-B14F-4D97-AF65-F5344CB8AC3E}">
        <p14:creationId xmlns:p14="http://schemas.microsoft.com/office/powerpoint/2010/main" val="1859285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a:xfrm>
            <a:off x="457200" y="1981200"/>
            <a:ext cx="8534400" cy="3886200"/>
          </a:xfrm>
        </p:spPr>
        <p:txBody>
          <a:bodyPr/>
          <a:lstStyle/>
          <a:p>
            <a:r>
              <a:rPr lang="en-US" dirty="0" smtClean="0"/>
              <a:t>Each project has</a:t>
            </a:r>
          </a:p>
          <a:p>
            <a:pPr lvl="1"/>
            <a:r>
              <a:rPr lang="en-US" dirty="0" smtClean="0"/>
              <a:t>Coding</a:t>
            </a:r>
          </a:p>
          <a:p>
            <a:pPr lvl="2"/>
            <a:r>
              <a:rPr lang="en-US" dirty="0" smtClean="0"/>
              <a:t>Pick </a:t>
            </a:r>
            <a:r>
              <a:rPr lang="en-US" i="1" dirty="0">
                <a:solidFill>
                  <a:srgbClr val="FFC000"/>
                </a:solidFill>
              </a:rPr>
              <a:t>x</a:t>
            </a:r>
            <a:r>
              <a:rPr lang="en-US" dirty="0"/>
              <a:t> of </a:t>
            </a:r>
            <a:r>
              <a:rPr lang="en-US" i="1" dirty="0" smtClean="0">
                <a:solidFill>
                  <a:srgbClr val="FFC000"/>
                </a:solidFill>
              </a:rPr>
              <a:t>n</a:t>
            </a:r>
            <a:r>
              <a:rPr lang="en-US" dirty="0" smtClean="0"/>
              <a:t>, </a:t>
            </a:r>
            <a:r>
              <a:rPr lang="en-US" dirty="0"/>
              <a:t>e.g., 3 of 5, plus open-ended </a:t>
            </a:r>
            <a:r>
              <a:rPr lang="en-US" dirty="0" smtClean="0"/>
              <a:t>parts</a:t>
            </a:r>
          </a:p>
          <a:p>
            <a:pPr lvl="1"/>
            <a:r>
              <a:rPr lang="en-US" dirty="0" smtClean="0"/>
              <a:t>Written performance analysis</a:t>
            </a:r>
          </a:p>
          <a:p>
            <a:pPr lvl="1"/>
            <a:r>
              <a:rPr lang="en-US" dirty="0" smtClean="0"/>
              <a:t>Write-up </a:t>
            </a:r>
            <a:r>
              <a:rPr lang="en-US" dirty="0"/>
              <a:t>with </a:t>
            </a:r>
            <a:r>
              <a:rPr lang="en-US" dirty="0" smtClean="0"/>
              <a:t>screenshots and a </a:t>
            </a:r>
            <a:r>
              <a:rPr lang="en-US" dirty="0"/>
              <a:t>video/demo</a:t>
            </a:r>
            <a:endParaRPr lang="en-US" dirty="0" smtClean="0"/>
          </a:p>
          <a:p>
            <a:pPr lvl="1"/>
            <a:r>
              <a:rPr lang="en-US" dirty="0" smtClean="0"/>
              <a:t>Random in-class demos.  Show, don’t tell.</a:t>
            </a:r>
            <a:endParaRPr lang="en-US" dirty="0"/>
          </a:p>
        </p:txBody>
      </p:sp>
    </p:spTree>
    <p:extLst>
      <p:ext uri="{BB962C8B-B14F-4D97-AF65-F5344CB8AC3E}">
        <p14:creationId xmlns:p14="http://schemas.microsoft.com/office/powerpoint/2010/main" val="2049463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a:xfrm>
            <a:off x="457200" y="1981200"/>
            <a:ext cx="8534400" cy="3886200"/>
          </a:xfrm>
        </p:spPr>
        <p:txBody>
          <a:bodyPr/>
          <a:lstStyle/>
          <a:p>
            <a:r>
              <a:rPr lang="en-US" dirty="0" smtClean="0"/>
              <a:t>Due at midnight on the due date</a:t>
            </a:r>
          </a:p>
          <a:p>
            <a:r>
              <a:rPr lang="en-US" dirty="0" smtClean="0"/>
              <a:t>Submitted using GitHub</a:t>
            </a:r>
          </a:p>
          <a:p>
            <a:r>
              <a:rPr lang="en-US" dirty="0" smtClean="0"/>
              <a:t>Late Policy</a:t>
            </a:r>
          </a:p>
          <a:p>
            <a:pPr lvl="1"/>
            <a:r>
              <a:rPr lang="en-US" dirty="0" smtClean="0"/>
              <a:t>Up to 1 week late:  50% deduction</a:t>
            </a:r>
            <a:endParaRPr lang="en-US" dirty="0"/>
          </a:p>
        </p:txBody>
      </p:sp>
    </p:spTree>
    <p:extLst>
      <p:ext uri="{BB962C8B-B14F-4D97-AF65-F5344CB8AC3E}">
        <p14:creationId xmlns:p14="http://schemas.microsoft.com/office/powerpoint/2010/main" val="1560220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altLang="en-US" dirty="0" smtClean="0"/>
              <a:t>Alumni Survey Results - GitHub</a:t>
            </a:r>
          </a:p>
        </p:txBody>
      </p:sp>
      <p:pic>
        <p:nvPicPr>
          <p:cNvPr id="6246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4514" y="2089151"/>
            <a:ext cx="5514975"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Content Placeholder 2"/>
          <p:cNvSpPr>
            <a:spLocks noGrp="1"/>
          </p:cNvSpPr>
          <p:nvPr>
            <p:ph idx="1"/>
          </p:nvPr>
        </p:nvSpPr>
        <p:spPr>
          <a:xfrm>
            <a:off x="457200" y="4038600"/>
            <a:ext cx="8229600" cy="1760538"/>
          </a:xfrm>
        </p:spPr>
        <p:txBody>
          <a:bodyPr/>
          <a:lstStyle/>
          <a:p>
            <a:r>
              <a:rPr lang="en-US" altLang="en-US" sz="2400"/>
              <a:t>Why didn</a:t>
            </a:r>
            <a:r>
              <a:rPr lang="ja-JP" altLang="en-US" sz="2400"/>
              <a:t>’</a:t>
            </a:r>
            <a:r>
              <a:rPr lang="en-US" altLang="ja-JP" sz="2400"/>
              <a:t>t it help?</a:t>
            </a:r>
          </a:p>
          <a:p>
            <a:pPr lvl="1"/>
            <a:r>
              <a:rPr lang="ja-JP" altLang="en-US" sz="2000"/>
              <a:t>“</a:t>
            </a:r>
            <a:r>
              <a:rPr lang="en-US" altLang="ja-JP" sz="2000"/>
              <a:t>I was familiar with git/github already. My employer uses centralized version control (Perforce).</a:t>
            </a:r>
            <a:r>
              <a:rPr lang="ja-JP" altLang="en-US" sz="2000"/>
              <a:t>”</a:t>
            </a:r>
            <a:endParaRPr lang="en-US" altLang="ja-JP" sz="2000"/>
          </a:p>
          <a:p>
            <a:pPr lvl="1"/>
            <a:r>
              <a:rPr lang="ja-JP" altLang="en-US" sz="2000"/>
              <a:t>“</a:t>
            </a:r>
            <a:r>
              <a:rPr lang="en-US" altLang="ja-JP" sz="2000"/>
              <a:t>I am not working in a full-time position yet.</a:t>
            </a:r>
            <a:r>
              <a:rPr lang="ja-JP" altLang="en-US" sz="2000"/>
              <a:t>”</a:t>
            </a:r>
            <a:endParaRPr lang="en-US" altLang="en-US" sz="2000"/>
          </a:p>
        </p:txBody>
      </p:sp>
    </p:spTree>
    <p:extLst>
      <p:ext uri="{BB962C8B-B14F-4D97-AF65-F5344CB8AC3E}">
        <p14:creationId xmlns:p14="http://schemas.microsoft.com/office/powerpoint/2010/main" val="199458345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US" altLang="en-US" smtClean="0"/>
              <a:t>Survey Results - GitHub</a:t>
            </a:r>
          </a:p>
        </p:txBody>
      </p:sp>
      <p:sp>
        <p:nvSpPr>
          <p:cNvPr id="64514" name="Content Placeholder 2"/>
          <p:cNvSpPr>
            <a:spLocks noGrp="1"/>
          </p:cNvSpPr>
          <p:nvPr>
            <p:ph idx="1"/>
          </p:nvPr>
        </p:nvSpPr>
        <p:spPr/>
        <p:txBody>
          <a:bodyPr/>
          <a:lstStyle/>
          <a:p>
            <a:r>
              <a:rPr lang="en-US" altLang="en-US" dirty="0" smtClean="0"/>
              <a:t>Why did it help?</a:t>
            </a:r>
          </a:p>
          <a:p>
            <a:pPr lvl="1"/>
            <a:r>
              <a:rPr lang="ja-JP" altLang="en-US" dirty="0" smtClean="0"/>
              <a:t>“</a:t>
            </a:r>
            <a:r>
              <a:rPr lang="en-US" altLang="ja-JP" dirty="0" err="1" smtClean="0"/>
              <a:t>Github</a:t>
            </a:r>
            <a:r>
              <a:rPr lang="en-US" altLang="ja-JP" dirty="0" smtClean="0"/>
              <a:t> is </a:t>
            </a:r>
            <a:r>
              <a:rPr lang="en-US" altLang="ja-JP" b="1" dirty="0" smtClean="0">
                <a:solidFill>
                  <a:srgbClr val="FFC000"/>
                </a:solidFill>
              </a:rPr>
              <a:t>used extensively</a:t>
            </a:r>
            <a:r>
              <a:rPr lang="en-US" altLang="ja-JP" dirty="0" smtClean="0"/>
              <a:t> in the company I work for now. They also listed </a:t>
            </a:r>
            <a:r>
              <a:rPr lang="en-US" altLang="ja-JP" dirty="0" err="1" smtClean="0"/>
              <a:t>git</a:t>
            </a:r>
            <a:r>
              <a:rPr lang="en-US" altLang="ja-JP" dirty="0" smtClean="0"/>
              <a:t> as </a:t>
            </a:r>
            <a:r>
              <a:rPr lang="en-US" altLang="ja-JP" b="1" dirty="0" smtClean="0">
                <a:solidFill>
                  <a:srgbClr val="FFC000"/>
                </a:solidFill>
              </a:rPr>
              <a:t>desired skill</a:t>
            </a:r>
            <a:r>
              <a:rPr lang="en-US" altLang="ja-JP" dirty="0" smtClean="0">
                <a:solidFill>
                  <a:srgbClr val="E4ED73"/>
                </a:solidFill>
              </a:rPr>
              <a:t> </a:t>
            </a:r>
            <a:r>
              <a:rPr lang="en-US" altLang="ja-JP" dirty="0" smtClean="0"/>
              <a:t>when recruiting for this position.</a:t>
            </a:r>
            <a:r>
              <a:rPr lang="ja-JP" altLang="en-US" dirty="0" smtClean="0"/>
              <a:t>”</a:t>
            </a:r>
            <a:endParaRPr lang="en-US" altLang="en-US" dirty="0" smtClean="0"/>
          </a:p>
        </p:txBody>
      </p:sp>
    </p:spTree>
    <p:extLst>
      <p:ext uri="{BB962C8B-B14F-4D97-AF65-F5344CB8AC3E}">
        <p14:creationId xmlns:p14="http://schemas.microsoft.com/office/powerpoint/2010/main" val="374584180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Interviews…</a:t>
            </a:r>
            <a:endParaRPr lang="en-US" dirty="0"/>
          </a:p>
        </p:txBody>
      </p:sp>
      <p:sp>
        <p:nvSpPr>
          <p:cNvPr id="3" name="Content Placeholder 2"/>
          <p:cNvSpPr>
            <a:spLocks noGrp="1"/>
          </p:cNvSpPr>
          <p:nvPr>
            <p:ph idx="1"/>
          </p:nvPr>
        </p:nvSpPr>
        <p:spPr/>
        <p:txBody>
          <a:bodyPr/>
          <a:lstStyle/>
          <a:p>
            <a:pPr marL="457200" lvl="1" indent="0">
              <a:buNone/>
            </a:pPr>
            <a:r>
              <a:rPr lang="en-US" sz="6600" dirty="0" smtClean="0"/>
              <a:t>“Send me your code and then we’ll talk”</a:t>
            </a:r>
          </a:p>
          <a:p>
            <a:pPr marL="457200" lvl="1" indent="0">
              <a:buNone/>
            </a:pPr>
            <a:r>
              <a:rPr lang="en-US" dirty="0" smtClean="0"/>
              <a:t>- Christophe </a:t>
            </a:r>
            <a:r>
              <a:rPr lang="en-US" dirty="0" err="1" smtClean="0"/>
              <a:t>Riccio</a:t>
            </a:r>
            <a:endParaRPr lang="en-US" dirty="0" smtClean="0"/>
          </a:p>
          <a:p>
            <a:pPr lvl="1"/>
            <a:endParaRPr lang="en-US" dirty="0"/>
          </a:p>
        </p:txBody>
      </p:sp>
      <p:pic>
        <p:nvPicPr>
          <p:cNvPr id="7170" name="Picture 2" descr="G-Truc Cre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50292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4838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tLang="en-US" dirty="0" smtClean="0"/>
              <a:t>Project Advice</a:t>
            </a:r>
          </a:p>
        </p:txBody>
      </p:sp>
      <p:sp>
        <p:nvSpPr>
          <p:cNvPr id="3" name="Content Placeholder 2"/>
          <p:cNvSpPr>
            <a:spLocks noGrp="1"/>
          </p:cNvSpPr>
          <p:nvPr>
            <p:ph idx="1"/>
          </p:nvPr>
        </p:nvSpPr>
        <p:spPr/>
        <p:txBody>
          <a:bodyPr/>
          <a:lstStyle/>
          <a:p>
            <a:pPr>
              <a:defRPr/>
            </a:pPr>
            <a:r>
              <a:rPr lang="en-US" sz="2000" dirty="0">
                <a:cs typeface="ＭＳ Ｐゴシック" pitchFamily="-108" charset="-128"/>
              </a:rPr>
              <a:t>Advice from Rich </a:t>
            </a:r>
            <a:r>
              <a:rPr lang="en-US" sz="2000" dirty="0" err="1">
                <a:cs typeface="ＭＳ Ｐゴシック" pitchFamily="-108" charset="-128"/>
              </a:rPr>
              <a:t>Geldreich</a:t>
            </a:r>
            <a:r>
              <a:rPr lang="en-US" sz="2000" dirty="0">
                <a:cs typeface="ＭＳ Ｐゴシック" pitchFamily="-108" charset="-128"/>
              </a:rPr>
              <a:t> (Boss Fight Entertainment, ex-Valve)</a:t>
            </a:r>
          </a:p>
          <a:p>
            <a:pPr lvl="1">
              <a:defRPr/>
            </a:pPr>
            <a:r>
              <a:rPr lang="en-US" sz="2000" dirty="0">
                <a:cs typeface="+mn-cs"/>
              </a:rPr>
              <a:t>Find (or create) an open source project </a:t>
            </a:r>
            <a:r>
              <a:rPr lang="en-US" sz="2000" b="1" dirty="0">
                <a:solidFill>
                  <a:srgbClr val="FFC000"/>
                </a:solidFill>
                <a:cs typeface="+mn-cs"/>
              </a:rPr>
              <a:t>that game </a:t>
            </a:r>
            <a:r>
              <a:rPr lang="en-US" sz="2000" b="1" dirty="0" err="1">
                <a:solidFill>
                  <a:srgbClr val="FFC000"/>
                </a:solidFill>
                <a:cs typeface="+mn-cs"/>
              </a:rPr>
              <a:t>devs</a:t>
            </a:r>
            <a:r>
              <a:rPr lang="en-US" sz="2000" b="1" dirty="0">
                <a:solidFill>
                  <a:srgbClr val="FFC000"/>
                </a:solidFill>
                <a:cs typeface="+mn-cs"/>
              </a:rPr>
              <a:t> use</a:t>
            </a:r>
            <a:r>
              <a:rPr lang="en-US" sz="2000" dirty="0">
                <a:cs typeface="+mn-cs"/>
              </a:rPr>
              <a:t>, and </a:t>
            </a:r>
            <a:r>
              <a:rPr lang="en-US" sz="2000" b="1" dirty="0">
                <a:solidFill>
                  <a:srgbClr val="FFC000"/>
                </a:solidFill>
                <a:cs typeface="+mn-cs"/>
              </a:rPr>
              <a:t>contribute to it in a very visible way</a:t>
            </a:r>
            <a:r>
              <a:rPr lang="en-US" sz="2000" dirty="0">
                <a:cs typeface="+mn-cs"/>
              </a:rPr>
              <a:t>. For example, we [Valve] recently hired the author/maintainer of the </a:t>
            </a:r>
            <a:r>
              <a:rPr lang="en-US" sz="2000" b="1" dirty="0">
                <a:solidFill>
                  <a:srgbClr val="FFC000"/>
                </a:solidFill>
                <a:cs typeface="+mn-cs"/>
              </a:rPr>
              <a:t>SDL library</a:t>
            </a:r>
            <a:r>
              <a:rPr lang="en-US" sz="2000" dirty="0">
                <a:cs typeface="+mn-cs"/>
              </a:rPr>
              <a:t>. </a:t>
            </a:r>
            <a:r>
              <a:rPr lang="en-US" sz="2000" b="1" dirty="0">
                <a:solidFill>
                  <a:srgbClr val="FFC000"/>
                </a:solidFill>
                <a:cs typeface="+mn-cs"/>
              </a:rPr>
              <a:t>Google</a:t>
            </a:r>
            <a:r>
              <a:rPr lang="en-US" sz="2000" dirty="0">
                <a:cs typeface="+mn-cs"/>
              </a:rPr>
              <a:t> actively recruits </a:t>
            </a:r>
            <a:r>
              <a:rPr lang="en-US" sz="2000" dirty="0" err="1">
                <a:cs typeface="+mn-cs"/>
              </a:rPr>
              <a:t>devs</a:t>
            </a:r>
            <a:r>
              <a:rPr lang="en-US" sz="2000" dirty="0">
                <a:cs typeface="+mn-cs"/>
              </a:rPr>
              <a:t> who write libraries they use. </a:t>
            </a:r>
            <a:r>
              <a:rPr lang="en-US" sz="2000" b="1" dirty="0">
                <a:solidFill>
                  <a:srgbClr val="FFC000"/>
                </a:solidFill>
                <a:cs typeface="+mn-cs"/>
              </a:rPr>
              <a:t>Intel</a:t>
            </a:r>
            <a:r>
              <a:rPr lang="en-US" sz="2000" dirty="0">
                <a:cs typeface="+mn-cs"/>
              </a:rPr>
              <a:t> hires open source driver </a:t>
            </a:r>
            <a:r>
              <a:rPr lang="en-US" sz="2000" dirty="0" err="1">
                <a:cs typeface="+mn-cs"/>
              </a:rPr>
              <a:t>devs</a:t>
            </a:r>
            <a:r>
              <a:rPr lang="en-US" sz="2000" dirty="0">
                <a:cs typeface="+mn-cs"/>
              </a:rPr>
              <a:t> that contribute to </a:t>
            </a:r>
            <a:r>
              <a:rPr lang="en-US" sz="2000" b="1" dirty="0">
                <a:solidFill>
                  <a:srgbClr val="FFC000"/>
                </a:solidFill>
                <a:cs typeface="+mn-cs"/>
              </a:rPr>
              <a:t>MESA</a:t>
            </a:r>
            <a:r>
              <a:rPr lang="en-US" sz="2000" dirty="0">
                <a:cs typeface="+mn-cs"/>
              </a:rPr>
              <a:t>.</a:t>
            </a:r>
          </a:p>
        </p:txBody>
      </p:sp>
    </p:spTree>
    <p:extLst>
      <p:ext uri="{BB962C8B-B14F-4D97-AF65-F5344CB8AC3E}">
        <p14:creationId xmlns:p14="http://schemas.microsoft.com/office/powerpoint/2010/main" val="61827652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tLang="en-US" dirty="0"/>
              <a:t>Project Advice</a:t>
            </a:r>
            <a:endParaRPr lang="en-US" altLang="en-US" dirty="0" smtClean="0"/>
          </a:p>
        </p:txBody>
      </p:sp>
      <p:sp>
        <p:nvSpPr>
          <p:cNvPr id="29698" name="Content Placeholder 2"/>
          <p:cNvSpPr>
            <a:spLocks noGrp="1"/>
          </p:cNvSpPr>
          <p:nvPr>
            <p:ph idx="1"/>
          </p:nvPr>
        </p:nvSpPr>
        <p:spPr/>
        <p:txBody>
          <a:bodyPr/>
          <a:lstStyle/>
          <a:p>
            <a:r>
              <a:rPr lang="en-US" altLang="en-US" sz="2000" dirty="0"/>
              <a:t>Advice from Rich </a:t>
            </a:r>
            <a:r>
              <a:rPr lang="en-US" altLang="en-US" sz="2000" dirty="0" err="1"/>
              <a:t>Geldreich</a:t>
            </a:r>
            <a:endParaRPr lang="en-US" altLang="en-US" sz="2000" dirty="0"/>
          </a:p>
          <a:p>
            <a:pPr lvl="1"/>
            <a:r>
              <a:rPr lang="en-US" altLang="en-US" sz="2000" b="1" dirty="0">
                <a:solidFill>
                  <a:srgbClr val="FFC000"/>
                </a:solidFill>
              </a:rPr>
              <a:t>Identify a need</a:t>
            </a:r>
            <a:r>
              <a:rPr lang="en-US" altLang="en-US" sz="2000" dirty="0"/>
              <a:t> and fill it with an </a:t>
            </a:r>
            <a:r>
              <a:rPr lang="en-US" altLang="en-US" sz="2000" b="1" dirty="0">
                <a:solidFill>
                  <a:srgbClr val="FFC000"/>
                </a:solidFill>
              </a:rPr>
              <a:t>open source project</a:t>
            </a:r>
            <a:r>
              <a:rPr lang="en-US" altLang="en-US" sz="2000" dirty="0"/>
              <a:t> (that uses a license liberal enough that </a:t>
            </a:r>
            <a:r>
              <a:rPr lang="en-US" altLang="en-US" sz="2000" dirty="0" err="1"/>
              <a:t>devs</a:t>
            </a:r>
            <a:r>
              <a:rPr lang="en-US" altLang="en-US" sz="2000" dirty="0"/>
              <a:t> can actually use it). For example, right now a lot of teams are trying to target OpenGL ES, OpenGL, and D3D9/11 and are struggling with how to write a single set of shaders that can be translated/compiled to all these targets.</a:t>
            </a:r>
          </a:p>
          <a:p>
            <a:pPr lvl="1"/>
            <a:r>
              <a:rPr lang="en-US" altLang="en-US" sz="2000" b="1" dirty="0">
                <a:solidFill>
                  <a:srgbClr val="FFC000"/>
                </a:solidFill>
              </a:rPr>
              <a:t>Become an authority</a:t>
            </a:r>
            <a:r>
              <a:rPr lang="en-US" altLang="en-US" sz="2000" dirty="0">
                <a:solidFill>
                  <a:srgbClr val="EDF3A2"/>
                </a:solidFill>
              </a:rPr>
              <a:t> </a:t>
            </a:r>
            <a:r>
              <a:rPr lang="en-US" altLang="en-US" sz="2000" dirty="0"/>
              <a:t>on some topic and blog about it in a </a:t>
            </a:r>
            <a:r>
              <a:rPr lang="en-US" altLang="en-US" sz="2000" b="1" dirty="0">
                <a:solidFill>
                  <a:srgbClr val="FFC000"/>
                </a:solidFill>
              </a:rPr>
              <a:t>very</a:t>
            </a:r>
            <a:br>
              <a:rPr lang="en-US" altLang="en-US" sz="2000" b="1" dirty="0">
                <a:solidFill>
                  <a:srgbClr val="FFC000"/>
                </a:solidFill>
              </a:rPr>
            </a:br>
            <a:r>
              <a:rPr lang="en-US" altLang="en-US" sz="2000" b="1" dirty="0">
                <a:solidFill>
                  <a:srgbClr val="FFC000"/>
                </a:solidFill>
              </a:rPr>
              <a:t>visible/useful way</a:t>
            </a:r>
            <a:r>
              <a:rPr lang="en-US" altLang="en-US" sz="2000" dirty="0"/>
              <a:t>.</a:t>
            </a:r>
          </a:p>
        </p:txBody>
      </p:sp>
    </p:spTree>
    <p:extLst>
      <p:ext uri="{BB962C8B-B14F-4D97-AF65-F5344CB8AC3E}">
        <p14:creationId xmlns:p14="http://schemas.microsoft.com/office/powerpoint/2010/main" val="32054456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p:txBody>
          <a:bodyPr/>
          <a:lstStyle/>
          <a:p>
            <a:r>
              <a:rPr lang="en-US" dirty="0" smtClean="0"/>
              <a:t>Can be done as open source</a:t>
            </a:r>
          </a:p>
          <a:p>
            <a:pPr lvl="1"/>
            <a:r>
              <a:rPr lang="en-US" dirty="0" smtClean="0"/>
              <a:t>Build your code portfolio</a:t>
            </a:r>
          </a:p>
          <a:p>
            <a:r>
              <a:rPr lang="en-US" dirty="0" smtClean="0"/>
              <a:t>Want to use private repos?  Get a free </a:t>
            </a:r>
            <a:r>
              <a:rPr lang="en-US" dirty="0" err="1" smtClean="0"/>
              <a:t>edu</a:t>
            </a:r>
            <a:r>
              <a:rPr lang="en-US" dirty="0" smtClean="0"/>
              <a:t> account</a:t>
            </a:r>
          </a:p>
          <a:p>
            <a:pPr lvl="1"/>
            <a:r>
              <a:rPr lang="en-US" dirty="0">
                <a:hlinkClick r:id="rId2"/>
              </a:rPr>
              <a:t>https://</a:t>
            </a:r>
            <a:r>
              <a:rPr lang="en-US" dirty="0" smtClean="0">
                <a:hlinkClick r:id="rId2"/>
              </a:rPr>
              <a:t>github.com/edu</a:t>
            </a:r>
            <a:endParaRPr lang="en-US" dirty="0"/>
          </a:p>
          <a:p>
            <a:endParaRPr lang="en-US" dirty="0" smtClean="0"/>
          </a:p>
          <a:p>
            <a:pPr lvl="1"/>
            <a:endParaRPr lang="en-US" dirty="0"/>
          </a:p>
        </p:txBody>
      </p:sp>
    </p:spTree>
    <p:extLst>
      <p:ext uri="{BB962C8B-B14F-4D97-AF65-F5344CB8AC3E}">
        <p14:creationId xmlns:p14="http://schemas.microsoft.com/office/powerpoint/2010/main" val="20402710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altLang="en-US" smtClean="0"/>
              <a:t>Survey Results – Open Source</a:t>
            </a:r>
          </a:p>
        </p:txBody>
      </p:sp>
      <p:pic>
        <p:nvPicPr>
          <p:cNvPr id="6656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2524125"/>
            <a:ext cx="523875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34028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altLang="en-US" smtClean="0"/>
              <a:t>Survey Results – Open Source</a:t>
            </a:r>
          </a:p>
        </p:txBody>
      </p:sp>
      <p:sp>
        <p:nvSpPr>
          <p:cNvPr id="68610" name="Content Placeholder 2"/>
          <p:cNvSpPr>
            <a:spLocks noGrp="1"/>
          </p:cNvSpPr>
          <p:nvPr>
            <p:ph idx="1"/>
          </p:nvPr>
        </p:nvSpPr>
        <p:spPr/>
        <p:txBody>
          <a:bodyPr/>
          <a:lstStyle/>
          <a:p>
            <a:r>
              <a:rPr lang="ja-JP" altLang="en-US" sz="2400" dirty="0"/>
              <a:t>“</a:t>
            </a:r>
            <a:r>
              <a:rPr lang="en-US" altLang="ja-JP" sz="2400" dirty="0"/>
              <a:t>I have my personal website, and I have the </a:t>
            </a:r>
            <a:r>
              <a:rPr lang="en-US" altLang="ja-JP" sz="2400" dirty="0" err="1"/>
              <a:t>github</a:t>
            </a:r>
            <a:r>
              <a:rPr lang="en-US" altLang="ja-JP" sz="2400" dirty="0"/>
              <a:t> link on it. </a:t>
            </a:r>
            <a:r>
              <a:rPr lang="en-US" altLang="ja-JP" sz="2400" b="1" dirty="0">
                <a:solidFill>
                  <a:srgbClr val="FFC000"/>
                </a:solidFill>
              </a:rPr>
              <a:t>Employers are interested in the projects</a:t>
            </a:r>
            <a:r>
              <a:rPr lang="en-US" altLang="ja-JP" sz="2400" dirty="0"/>
              <a:t>, and we had a great discussion. It's actually not about the coding part. I think code portfolio is not that popular when interviewing a candidate. The key part is still about the </a:t>
            </a:r>
            <a:r>
              <a:rPr lang="en-US" altLang="ja-JP" sz="2400" b="1" dirty="0">
                <a:solidFill>
                  <a:srgbClr val="FFC000"/>
                </a:solidFill>
              </a:rPr>
              <a:t>interview itself</a:t>
            </a:r>
            <a:r>
              <a:rPr lang="en-US" altLang="ja-JP" sz="2400" dirty="0"/>
              <a:t>.</a:t>
            </a:r>
            <a:r>
              <a:rPr lang="ja-JP" altLang="en-US" sz="2400" dirty="0"/>
              <a:t>”</a:t>
            </a:r>
            <a:endParaRPr lang="en-US" altLang="en-US" sz="2400" dirty="0"/>
          </a:p>
        </p:txBody>
      </p:sp>
    </p:spTree>
    <p:extLst>
      <p:ext uri="{BB962C8B-B14F-4D97-AF65-F5344CB8AC3E}">
        <p14:creationId xmlns:p14="http://schemas.microsoft.com/office/powerpoint/2010/main" val="1960864354"/>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altLang="en-US" smtClean="0"/>
              <a:t>Survey Results – Open Source</a:t>
            </a:r>
          </a:p>
        </p:txBody>
      </p:sp>
      <p:sp>
        <p:nvSpPr>
          <p:cNvPr id="70658" name="Content Placeholder 2"/>
          <p:cNvSpPr>
            <a:spLocks noGrp="1"/>
          </p:cNvSpPr>
          <p:nvPr>
            <p:ph idx="1"/>
          </p:nvPr>
        </p:nvSpPr>
        <p:spPr/>
        <p:txBody>
          <a:bodyPr/>
          <a:lstStyle/>
          <a:p>
            <a:r>
              <a:rPr lang="ja-JP" altLang="en-US" sz="2400" dirty="0"/>
              <a:t>“</a:t>
            </a:r>
            <a:r>
              <a:rPr lang="en-US" altLang="ja-JP" sz="2400" dirty="0"/>
              <a:t>One of the companies I interviewed specifically </a:t>
            </a:r>
            <a:r>
              <a:rPr lang="en-US" altLang="ja-JP" sz="2400" b="1" dirty="0">
                <a:solidFill>
                  <a:srgbClr val="FFC000"/>
                </a:solidFill>
              </a:rPr>
              <a:t>went through my code samples</a:t>
            </a:r>
            <a:r>
              <a:rPr lang="en-US" altLang="ja-JP" sz="2400" dirty="0">
                <a:solidFill>
                  <a:srgbClr val="E4ED73"/>
                </a:solidFill>
              </a:rPr>
              <a:t> </a:t>
            </a:r>
            <a:r>
              <a:rPr lang="en-US" altLang="ja-JP" sz="2400" dirty="0"/>
              <a:t>on </a:t>
            </a:r>
            <a:r>
              <a:rPr lang="en-US" altLang="ja-JP" sz="2400" dirty="0" err="1"/>
              <a:t>git</a:t>
            </a:r>
            <a:r>
              <a:rPr lang="en-US" altLang="ja-JP" sz="2400" dirty="0"/>
              <a:t> and asked me questions based on that</a:t>
            </a:r>
            <a:r>
              <a:rPr lang="ja-JP" altLang="en-US" sz="2400" dirty="0"/>
              <a:t>”</a:t>
            </a:r>
            <a:endParaRPr lang="en-US" altLang="ja-JP" sz="2400" dirty="0"/>
          </a:p>
          <a:p>
            <a:r>
              <a:rPr lang="ja-JP" altLang="en-US" sz="2400" dirty="0"/>
              <a:t>“</a:t>
            </a:r>
            <a:r>
              <a:rPr lang="en-US" altLang="ja-JP" sz="2400" dirty="0"/>
              <a:t>A lot of companies are </a:t>
            </a:r>
            <a:r>
              <a:rPr lang="en-US" altLang="ja-JP" sz="2400" b="1" dirty="0">
                <a:solidFill>
                  <a:srgbClr val="FFC000"/>
                </a:solidFill>
              </a:rPr>
              <a:t>asking for my code sample</a:t>
            </a:r>
            <a:r>
              <a:rPr lang="en-US" altLang="ja-JP" sz="2400" dirty="0"/>
              <a:t> on </a:t>
            </a:r>
            <a:r>
              <a:rPr lang="en-US" altLang="ja-JP" sz="2400" dirty="0" err="1"/>
              <a:t>git</a:t>
            </a:r>
            <a:r>
              <a:rPr lang="en-US" altLang="ja-JP" sz="2400" dirty="0"/>
              <a:t>.</a:t>
            </a:r>
            <a:r>
              <a:rPr lang="ja-JP" altLang="en-US" sz="2400" dirty="0"/>
              <a:t>”</a:t>
            </a:r>
            <a:endParaRPr lang="en-US" altLang="ja-JP" sz="2400" dirty="0"/>
          </a:p>
          <a:p>
            <a:endParaRPr lang="en-US" altLang="en-US" sz="2400" dirty="0"/>
          </a:p>
        </p:txBody>
      </p:sp>
    </p:spTree>
    <p:extLst>
      <p:ext uri="{BB962C8B-B14F-4D97-AF65-F5344CB8AC3E}">
        <p14:creationId xmlns:p14="http://schemas.microsoft.com/office/powerpoint/2010/main" val="351976608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mtClean="0"/>
              <a:t> Academic Integrity</a:t>
            </a:r>
          </a:p>
        </p:txBody>
      </p:sp>
      <p:sp>
        <p:nvSpPr>
          <p:cNvPr id="33795" name="Content Placeholder 2"/>
          <p:cNvSpPr>
            <a:spLocks noGrp="1"/>
          </p:cNvSpPr>
          <p:nvPr>
            <p:ph idx="1"/>
          </p:nvPr>
        </p:nvSpPr>
        <p:spPr/>
        <p:txBody>
          <a:bodyPr/>
          <a:lstStyle/>
          <a:p>
            <a:pPr eaLnBrk="1" hangingPunct="1"/>
            <a:r>
              <a:rPr lang="en-US" dirty="0" smtClean="0">
                <a:hlinkClick r:id="rId3"/>
              </a:rPr>
              <a:t>http://www.upenn.edu/academicintegrity/</a:t>
            </a:r>
            <a:endParaRPr lang="en-US" dirty="0" smtClean="0"/>
          </a:p>
          <a:p>
            <a:pPr eaLnBrk="1" hangingPunct="1"/>
            <a:endParaRPr lang="en-US" dirty="0"/>
          </a:p>
          <a:p>
            <a:pPr eaLnBrk="1" hangingPunct="1"/>
            <a:r>
              <a:rPr lang="en-US" dirty="0"/>
              <a:t>An academic integrity violation will result in the student receiving an F in this </a:t>
            </a:r>
            <a:r>
              <a:rPr lang="en-US" dirty="0" smtClean="0"/>
              <a:t>course</a:t>
            </a:r>
          </a:p>
          <a:p>
            <a:pPr eaLnBrk="1" hangingPunct="1"/>
            <a:endParaRPr lang="en-US" dirty="0"/>
          </a:p>
          <a:p>
            <a:pPr eaLnBrk="1" hangingPunct="1"/>
            <a:r>
              <a:rPr lang="en-US" dirty="0" smtClean="0"/>
              <a:t>Get approval for all code you didn’t write yourself with the TA in advance</a:t>
            </a:r>
          </a:p>
          <a:p>
            <a:pPr eaLnBrk="1" hangingPunct="1"/>
            <a:endParaRPr lang="en-US" dirty="0" smtClean="0"/>
          </a:p>
        </p:txBody>
      </p:sp>
    </p:spTree>
    <p:extLst>
      <p:ext uri="{BB962C8B-B14F-4D97-AF65-F5344CB8AC3E}">
        <p14:creationId xmlns:p14="http://schemas.microsoft.com/office/powerpoint/2010/main" val="2680440042"/>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tLang="en-US" sz="3600"/>
              <a:t>Survey Results – Academic Integrity</a:t>
            </a:r>
          </a:p>
        </p:txBody>
      </p:sp>
      <p:sp>
        <p:nvSpPr>
          <p:cNvPr id="73730" name="Content Placeholder 2"/>
          <p:cNvSpPr>
            <a:spLocks noGrp="1"/>
          </p:cNvSpPr>
          <p:nvPr>
            <p:ph idx="1"/>
          </p:nvPr>
        </p:nvSpPr>
        <p:spPr>
          <a:xfrm>
            <a:off x="457200" y="2057401"/>
            <a:ext cx="8686800" cy="3394075"/>
          </a:xfrm>
        </p:spPr>
        <p:txBody>
          <a:bodyPr/>
          <a:lstStyle/>
          <a:p>
            <a:r>
              <a:rPr lang="en-US" altLang="en-US" sz="2400"/>
              <a:t>Based on your experience, do you think open-source projects increase the chance of academic integrity violations?</a:t>
            </a:r>
          </a:p>
          <a:p>
            <a:pPr lvl="1"/>
            <a:r>
              <a:rPr lang="ja-JP" altLang="en-US" sz="2000"/>
              <a:t>“</a:t>
            </a:r>
            <a:r>
              <a:rPr lang="en-US" altLang="ja-JP" sz="2000"/>
              <a:t>It is possible but in my experience for such specialized courses like GPU programming, </a:t>
            </a:r>
            <a:r>
              <a:rPr lang="en-US" altLang="ja-JP" sz="2000" b="1">
                <a:solidFill>
                  <a:srgbClr val="E4ED73"/>
                </a:solidFill>
              </a:rPr>
              <a:t>most students are in it to win it</a:t>
            </a:r>
            <a:r>
              <a:rPr lang="en-US" altLang="ja-JP" sz="2000"/>
              <a:t>.</a:t>
            </a:r>
            <a:r>
              <a:rPr lang="ja-JP" altLang="en-US" sz="2000"/>
              <a:t>”</a:t>
            </a:r>
            <a:endParaRPr lang="en-US" altLang="ja-JP" sz="2000"/>
          </a:p>
          <a:p>
            <a:pPr lvl="1"/>
            <a:r>
              <a:rPr lang="ja-JP" altLang="en-US" sz="2000"/>
              <a:t>“</a:t>
            </a:r>
            <a:r>
              <a:rPr lang="en-US" altLang="ja-JP" sz="2000"/>
              <a:t>I do not. If anything it makes them much </a:t>
            </a:r>
            <a:r>
              <a:rPr lang="en-US" altLang="ja-JP" sz="2000" b="1">
                <a:solidFill>
                  <a:srgbClr val="E4ED73"/>
                </a:solidFill>
              </a:rPr>
              <a:t>more blatant</a:t>
            </a:r>
            <a:r>
              <a:rPr lang="en-US" altLang="ja-JP" sz="2000"/>
              <a:t> and therefore high-risk.</a:t>
            </a:r>
            <a:r>
              <a:rPr lang="ja-JP" altLang="en-US" sz="2000"/>
              <a:t>”</a:t>
            </a:r>
            <a:endParaRPr lang="en-US" altLang="ja-JP" sz="2000"/>
          </a:p>
          <a:p>
            <a:pPr lvl="1"/>
            <a:r>
              <a:rPr lang="ja-JP" altLang="en-US" sz="2000"/>
              <a:t>“</a:t>
            </a:r>
            <a:r>
              <a:rPr lang="en-US" altLang="ja-JP" sz="2000"/>
              <a:t>If students want to share code, they can </a:t>
            </a:r>
            <a:r>
              <a:rPr lang="en-US" altLang="ja-JP" sz="2000" b="1">
                <a:solidFill>
                  <a:srgbClr val="E4ED73"/>
                </a:solidFill>
              </a:rPr>
              <a:t>regardless of policies</a:t>
            </a:r>
            <a:r>
              <a:rPr lang="ja-JP" altLang="en-US" sz="2000"/>
              <a:t>”</a:t>
            </a:r>
            <a:endParaRPr lang="en-US" altLang="ja-JP" sz="2000"/>
          </a:p>
          <a:p>
            <a:pPr lvl="1"/>
            <a:r>
              <a:rPr lang="ja-JP" altLang="en-US" sz="2000"/>
              <a:t>“</a:t>
            </a:r>
            <a:r>
              <a:rPr lang="en-US" altLang="ja-JP" sz="2000"/>
              <a:t>I also think having rendered images and README files publicly viewable online is great motivation for current students who want to </a:t>
            </a:r>
            <a:r>
              <a:rPr lang="en-US" altLang="ja-JP" sz="2000" b="1">
                <a:solidFill>
                  <a:srgbClr val="E4ED73"/>
                </a:solidFill>
              </a:rPr>
              <a:t>one-up students from previous years</a:t>
            </a:r>
            <a:r>
              <a:rPr lang="en-US" altLang="ja-JP" sz="2000"/>
              <a:t>.</a:t>
            </a:r>
            <a:r>
              <a:rPr lang="ja-JP" altLang="en-US" sz="2000"/>
              <a:t>”</a:t>
            </a:r>
            <a:endParaRPr lang="en-US" altLang="ja-JP" sz="2000"/>
          </a:p>
          <a:p>
            <a:pPr lvl="1"/>
            <a:endParaRPr lang="en-US" altLang="en-US" sz="2000"/>
          </a:p>
        </p:txBody>
      </p:sp>
    </p:spTree>
    <p:extLst>
      <p:ext uri="{BB962C8B-B14F-4D97-AF65-F5344CB8AC3E}">
        <p14:creationId xmlns:p14="http://schemas.microsoft.com/office/powerpoint/2010/main" val="25785844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Projects</a:t>
            </a:r>
            <a:endParaRPr lang="en-US" dirty="0"/>
          </a:p>
        </p:txBody>
      </p:sp>
      <p:sp>
        <p:nvSpPr>
          <p:cNvPr id="3" name="Content Placeholder 2"/>
          <p:cNvSpPr>
            <a:spLocks noGrp="1"/>
          </p:cNvSpPr>
          <p:nvPr>
            <p:ph idx="1"/>
          </p:nvPr>
        </p:nvSpPr>
        <p:spPr/>
        <p:txBody>
          <a:bodyPr/>
          <a:lstStyle/>
          <a:p>
            <a:r>
              <a:rPr lang="en-US" dirty="0" smtClean="0"/>
              <a:t>Final Projects often become projects</a:t>
            </a:r>
          </a:p>
          <a:p>
            <a:pPr lvl="1"/>
            <a:r>
              <a:rPr lang="en-US" dirty="0" smtClean="0"/>
              <a:t>Path tracer</a:t>
            </a:r>
          </a:p>
          <a:p>
            <a:pPr lvl="1"/>
            <a:r>
              <a:rPr lang="en-US" dirty="0" smtClean="0"/>
              <a:t>Deferred shading</a:t>
            </a:r>
            <a:endParaRPr lang="en-US" dirty="0"/>
          </a:p>
        </p:txBody>
      </p:sp>
    </p:spTree>
    <p:extLst>
      <p:ext uri="{BB962C8B-B14F-4D97-AF65-F5344CB8AC3E}">
        <p14:creationId xmlns:p14="http://schemas.microsoft.com/office/powerpoint/2010/main" val="21744816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Fall 2012 Final Projects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7593" y="2373868"/>
            <a:ext cx="6188815" cy="3389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350879" y="5955268"/>
            <a:ext cx="4442242" cy="369332"/>
          </a:xfrm>
          <a:prstGeom prst="rect">
            <a:avLst/>
          </a:prstGeom>
        </p:spPr>
        <p:txBody>
          <a:bodyPr wrap="none">
            <a:spAutoFit/>
          </a:bodyPr>
          <a:lstStyle/>
          <a:p>
            <a:r>
              <a:rPr lang="en-US" dirty="0">
                <a:hlinkClick r:id="rId3"/>
              </a:rPr>
              <a:t>http://cis565-fall-2012.github.io/index.html</a:t>
            </a:r>
            <a:endParaRPr lang="en-US" dirty="0"/>
          </a:p>
        </p:txBody>
      </p:sp>
    </p:spTree>
    <p:extLst>
      <p:ext uri="{BB962C8B-B14F-4D97-AF65-F5344CB8AC3E}">
        <p14:creationId xmlns:p14="http://schemas.microsoft.com/office/powerpoint/2010/main" val="6402892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Ray Marching Distance Fields</a:t>
            </a:r>
            <a:endParaRPr lang="en-US" dirty="0"/>
          </a:p>
        </p:txBody>
      </p:sp>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hlinkClick r:id="rId3"/>
              </a:rPr>
              <a:t>Nop </a:t>
            </a:r>
            <a:r>
              <a:rPr lang="en-US" dirty="0" smtClean="0">
                <a:hlinkClick r:id="rId3"/>
              </a:rPr>
              <a:t>Jiarathanakul </a:t>
            </a:r>
            <a:r>
              <a:rPr lang="en-US" dirty="0" smtClean="0"/>
              <a:t>– CIS 565 Spring 2012</a:t>
            </a:r>
            <a:endParaRPr lang="en-US" dirty="0"/>
          </a:p>
        </p:txBody>
      </p:sp>
      <p:pic>
        <p:nvPicPr>
          <p:cNvPr id="3" name="Picture 2">
            <a:hlinkClick r:id="rId4"/>
          </p:cNvPr>
          <p:cNvPicPr>
            <a:picLocks noChangeAspect="1"/>
          </p:cNvPicPr>
          <p:nvPr/>
        </p:nvPicPr>
        <p:blipFill>
          <a:blip r:embed="rId5"/>
          <a:stretch>
            <a:fillRect/>
          </a:stretch>
        </p:blipFill>
        <p:spPr>
          <a:xfrm>
            <a:off x="1371602" y="2057401"/>
            <a:ext cx="6175211" cy="3447361"/>
          </a:xfrm>
          <a:prstGeom prst="rect">
            <a:avLst/>
          </a:prstGeom>
        </p:spPr>
      </p:pic>
    </p:spTree>
    <p:extLst>
      <p:ext uri="{BB962C8B-B14F-4D97-AF65-F5344CB8AC3E}">
        <p14:creationId xmlns:p14="http://schemas.microsoft.com/office/powerpoint/2010/main" val="98041038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Infinite </a:t>
            </a:r>
            <a:r>
              <a:rPr lang="en-US" dirty="0"/>
              <a:t>City</a:t>
            </a:r>
          </a:p>
        </p:txBody>
      </p:sp>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smtClean="0">
                <a:hlinkClick r:id="rId3"/>
              </a:rPr>
              <a:t>Alice Yang</a:t>
            </a:r>
            <a:r>
              <a:rPr lang="en-US" dirty="0" smtClean="0"/>
              <a:t> – CIS 565 Spring 2012</a:t>
            </a:r>
            <a:endParaRPr lang="en-US" dirty="0"/>
          </a:p>
        </p:txBody>
      </p:sp>
      <p:pic>
        <p:nvPicPr>
          <p:cNvPr id="4" name="Picture 3">
            <a:hlinkClick r:id="rId4"/>
          </p:cNvPr>
          <p:cNvPicPr>
            <a:picLocks noChangeAspect="1"/>
          </p:cNvPicPr>
          <p:nvPr/>
        </p:nvPicPr>
        <p:blipFill>
          <a:blip r:embed="rId5"/>
          <a:stretch>
            <a:fillRect/>
          </a:stretch>
        </p:blipFill>
        <p:spPr>
          <a:xfrm>
            <a:off x="1333500" y="2077454"/>
            <a:ext cx="6477000" cy="3408947"/>
          </a:xfrm>
          <a:prstGeom prst="rect">
            <a:avLst/>
          </a:prstGeom>
        </p:spPr>
      </p:pic>
    </p:spTree>
    <p:extLst>
      <p:ext uri="{BB962C8B-B14F-4D97-AF65-F5344CB8AC3E}">
        <p14:creationId xmlns:p14="http://schemas.microsoft.com/office/powerpoint/2010/main" val="195354181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a:stretch>
            <a:fillRect/>
          </a:stretch>
        </p:blipFill>
        <p:spPr>
          <a:xfrm>
            <a:off x="1623845" y="2057401"/>
            <a:ext cx="5896310" cy="3362079"/>
          </a:xfrm>
          <a:prstGeom prst="rect">
            <a:avLst/>
          </a:prstGeom>
        </p:spPr>
      </p:pic>
      <p:sp>
        <p:nvSpPr>
          <p:cNvPr id="2" name="Title 1"/>
          <p:cNvSpPr>
            <a:spLocks noGrp="1"/>
          </p:cNvSpPr>
          <p:nvPr>
            <p:ph type="title"/>
          </p:nvPr>
        </p:nvSpPr>
        <p:spPr/>
        <p:txBody>
          <a:bodyPr/>
          <a:lstStyle/>
          <a:p>
            <a:r>
              <a:rPr lang="en-US" dirty="0" smtClean="0"/>
              <a:t>Water</a:t>
            </a:r>
            <a:endParaRPr lang="en-US" dirty="0"/>
          </a:p>
        </p:txBody>
      </p:sp>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hlinkClick r:id="rId5"/>
              </a:rPr>
              <a:t>Hao Wu</a:t>
            </a:r>
            <a:r>
              <a:rPr lang="en-US" dirty="0"/>
              <a:t> and </a:t>
            </a:r>
            <a:r>
              <a:rPr lang="en-US" dirty="0">
                <a:hlinkClick r:id="rId6"/>
              </a:rPr>
              <a:t>Guanyu </a:t>
            </a:r>
            <a:r>
              <a:rPr lang="en-US" dirty="0" smtClean="0">
                <a:hlinkClick r:id="rId6"/>
              </a:rPr>
              <a:t>He</a:t>
            </a:r>
            <a:r>
              <a:rPr lang="en-US" dirty="0" smtClean="0"/>
              <a:t> – CIS 565 Fall 2013</a:t>
            </a:r>
            <a:endParaRPr lang="en-US" dirty="0"/>
          </a:p>
        </p:txBody>
      </p:sp>
    </p:spTree>
    <p:extLst>
      <p:ext uri="{BB962C8B-B14F-4D97-AF65-F5344CB8AC3E}">
        <p14:creationId xmlns:p14="http://schemas.microsoft.com/office/powerpoint/2010/main" val="78057961"/>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Deferred Shading</a:t>
            </a:r>
            <a:endParaRPr lang="en-US" dirty="0"/>
          </a:p>
        </p:txBody>
      </p:sp>
      <p:pic>
        <p:nvPicPr>
          <p:cNvPr id="4" name="Picture 3">
            <a:hlinkClick r:id="rId3"/>
          </p:cNvPr>
          <p:cNvPicPr>
            <a:picLocks noChangeAspect="1"/>
          </p:cNvPicPr>
          <p:nvPr/>
        </p:nvPicPr>
        <p:blipFill>
          <a:blip r:embed="rId4"/>
          <a:stretch>
            <a:fillRect/>
          </a:stretch>
        </p:blipFill>
        <p:spPr>
          <a:xfrm>
            <a:off x="1823956" y="2114550"/>
            <a:ext cx="5496088" cy="3371850"/>
          </a:xfrm>
          <a:prstGeom prst="rect">
            <a:avLst/>
          </a:prstGeom>
        </p:spPr>
      </p:pic>
      <p:sp>
        <p:nvSpPr>
          <p:cNvPr id="5" name="TextBox 4"/>
          <p:cNvSpPr txBox="1"/>
          <p:nvPr/>
        </p:nvSpPr>
        <p:spPr>
          <a:xfrm>
            <a:off x="1828800" y="5496036"/>
            <a:ext cx="5486400" cy="369332"/>
          </a:xfrm>
          <a:prstGeom prst="rect">
            <a:avLst/>
          </a:prstGeom>
          <a:noFill/>
        </p:spPr>
        <p:txBody>
          <a:bodyPr wrap="square" rtlCol="0">
            <a:spAutoFit/>
          </a:bodyPr>
          <a:lstStyle/>
          <a:p>
            <a:pPr algn="ctr"/>
            <a:r>
              <a:rPr lang="en-US" dirty="0"/>
              <a:t> </a:t>
            </a:r>
            <a:r>
              <a:rPr lang="en-US" dirty="0">
                <a:hlinkClick r:id="rId5"/>
              </a:rPr>
              <a:t>Sijie </a:t>
            </a:r>
            <a:r>
              <a:rPr lang="en-US" dirty="0" smtClean="0">
                <a:hlinkClick r:id="rId5"/>
              </a:rPr>
              <a:t>Tian</a:t>
            </a:r>
            <a:r>
              <a:rPr lang="en-US" dirty="0"/>
              <a:t> </a:t>
            </a:r>
            <a:r>
              <a:rPr lang="en-US" dirty="0" smtClean="0"/>
              <a:t>and </a:t>
            </a:r>
            <a:r>
              <a:rPr lang="en-US" dirty="0" smtClean="0">
                <a:hlinkClick r:id="rId6"/>
              </a:rPr>
              <a:t>Yuqin Shao </a:t>
            </a:r>
            <a:r>
              <a:rPr lang="en-US" dirty="0" smtClean="0"/>
              <a:t>– CIS 565 Fall 2013</a:t>
            </a:r>
            <a:endParaRPr lang="en-US" dirty="0"/>
          </a:p>
        </p:txBody>
      </p:sp>
    </p:spTree>
    <p:extLst>
      <p:ext uri="{BB962C8B-B14F-4D97-AF65-F5344CB8AC3E}">
        <p14:creationId xmlns:p14="http://schemas.microsoft.com/office/powerpoint/2010/main" val="200397103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Particle Fluid Simulation</a:t>
            </a:r>
            <a:endParaRPr lang="en-US" dirty="0"/>
          </a:p>
        </p:txBody>
      </p:sp>
      <p:sp>
        <p:nvSpPr>
          <p:cNvPr id="5" name="TextBox 4"/>
          <p:cNvSpPr txBox="1"/>
          <p:nvPr/>
        </p:nvSpPr>
        <p:spPr>
          <a:xfrm>
            <a:off x="1347788" y="5496036"/>
            <a:ext cx="6448427" cy="369332"/>
          </a:xfrm>
          <a:prstGeom prst="rect">
            <a:avLst/>
          </a:prstGeom>
          <a:noFill/>
        </p:spPr>
        <p:txBody>
          <a:bodyPr wrap="square" rtlCol="0">
            <a:spAutoFit/>
          </a:bodyPr>
          <a:lstStyle/>
          <a:p>
            <a:pPr algn="ctr"/>
            <a:r>
              <a:rPr lang="en-US" dirty="0">
                <a:hlinkClick r:id="rId3"/>
              </a:rPr>
              <a:t>Alex Miller</a:t>
            </a:r>
            <a:r>
              <a:rPr lang="en-US" dirty="0"/>
              <a:t> and </a:t>
            </a:r>
            <a:r>
              <a:rPr lang="en-US" dirty="0">
                <a:hlinkClick r:id="rId4"/>
              </a:rPr>
              <a:t>Noah Lyons</a:t>
            </a:r>
            <a:r>
              <a:rPr lang="en-US" dirty="0" smtClean="0">
                <a:hlinkClick r:id="rId5"/>
              </a:rPr>
              <a:t> </a:t>
            </a:r>
            <a:r>
              <a:rPr lang="en-US" dirty="0" smtClean="0"/>
              <a:t>– CIS 700/003 Spring 2014</a:t>
            </a:r>
            <a:endParaRPr lang="en-US" dirty="0"/>
          </a:p>
        </p:txBody>
      </p:sp>
      <p:pic>
        <p:nvPicPr>
          <p:cNvPr id="3" name="Picture 2">
            <a:hlinkClick r:id="rId6"/>
          </p:cNvPr>
          <p:cNvPicPr>
            <a:picLocks noChangeAspect="1"/>
          </p:cNvPicPr>
          <p:nvPr/>
        </p:nvPicPr>
        <p:blipFill>
          <a:blip r:embed="rId7"/>
          <a:stretch>
            <a:fillRect/>
          </a:stretch>
        </p:blipFill>
        <p:spPr>
          <a:xfrm>
            <a:off x="3226163" y="2040110"/>
            <a:ext cx="2691677" cy="3126821"/>
          </a:xfrm>
          <a:prstGeom prst="rect">
            <a:avLst/>
          </a:prstGeom>
        </p:spPr>
      </p:pic>
    </p:spTree>
    <p:extLst>
      <p:ext uri="{BB962C8B-B14F-4D97-AF65-F5344CB8AC3E}">
        <p14:creationId xmlns:p14="http://schemas.microsoft.com/office/powerpoint/2010/main" val="183855306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tLang="en-US" smtClean="0"/>
              <a:t>Twitter</a:t>
            </a:r>
          </a:p>
        </p:txBody>
      </p:sp>
      <p:pic>
        <p:nvPicPr>
          <p:cNvPr id="5837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46763" y="2043114"/>
            <a:ext cx="3262312" cy="354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 y="2043114"/>
            <a:ext cx="2952750" cy="356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4039" y="2043114"/>
            <a:ext cx="2668587" cy="354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735421"/>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Intensity</a:t>
            </a:r>
          </a:p>
        </p:txBody>
      </p:sp>
      <p:grpSp>
        <p:nvGrpSpPr>
          <p:cNvPr id="32771" name="Group 21"/>
          <p:cNvGrpSpPr>
            <a:grpSpLocks/>
          </p:cNvGrpSpPr>
          <p:nvPr/>
        </p:nvGrpSpPr>
        <p:grpSpPr bwMode="auto">
          <a:xfrm>
            <a:off x="149225" y="1905000"/>
            <a:ext cx="4346575" cy="3948113"/>
            <a:chOff x="149165" y="2452971"/>
            <a:chExt cx="4346635" cy="3947829"/>
          </a:xfrm>
        </p:grpSpPr>
        <p:grpSp>
          <p:nvGrpSpPr>
            <p:cNvPr id="32788" name="Group 8"/>
            <p:cNvGrpSpPr>
              <a:grpSpLocks/>
            </p:cNvGrpSpPr>
            <p:nvPr/>
          </p:nvGrpSpPr>
          <p:grpSpPr bwMode="auto">
            <a:xfrm>
              <a:off x="453965" y="2939534"/>
              <a:ext cx="3276600" cy="3276600"/>
              <a:chOff x="914400" y="2209800"/>
              <a:chExt cx="3276600" cy="3276600"/>
            </a:xfrm>
          </p:grpSpPr>
          <p:cxnSp>
            <p:nvCxnSpPr>
              <p:cNvPr id="32791" name="Straight Arrow Connector 6"/>
              <p:cNvCxnSpPr>
                <a:cxnSpLocks noChangeShapeType="1"/>
              </p:cNvCxnSpPr>
              <p:nvPr/>
            </p:nvCxnSpPr>
            <p:spPr bwMode="auto">
              <a:xfrm>
                <a:off x="914400" y="5486400"/>
                <a:ext cx="3276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92" name="Straight Arrow Connector 7"/>
              <p:cNvCxnSpPr>
                <a:cxnSpLocks noChangeShapeType="1"/>
              </p:cNvCxnSpPr>
              <p:nvPr/>
            </p:nvCxnSpPr>
            <p:spPr bwMode="auto">
              <a:xfrm rot="-5400000">
                <a:off x="-703385" y="3848100"/>
                <a:ext cx="3276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2789" name="TextBox 9"/>
            <p:cNvSpPr txBox="1">
              <a:spLocks noChangeArrowheads="1"/>
            </p:cNvSpPr>
            <p:nvPr/>
          </p:nvSpPr>
          <p:spPr bwMode="auto">
            <a:xfrm>
              <a:off x="3806765" y="6031468"/>
              <a:ext cx="689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Time</a:t>
              </a:r>
            </a:p>
          </p:txBody>
        </p:sp>
        <p:sp>
          <p:nvSpPr>
            <p:cNvPr id="32790" name="TextBox 10"/>
            <p:cNvSpPr txBox="1">
              <a:spLocks noChangeArrowheads="1"/>
            </p:cNvSpPr>
            <p:nvPr/>
          </p:nvSpPr>
          <p:spPr bwMode="auto">
            <a:xfrm flipH="1">
              <a:off x="149165" y="2452971"/>
              <a:ext cx="76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Effort</a:t>
              </a:r>
            </a:p>
          </p:txBody>
        </p:sp>
      </p:grpSp>
      <p:grpSp>
        <p:nvGrpSpPr>
          <p:cNvPr id="32772" name="Group 22"/>
          <p:cNvGrpSpPr>
            <a:grpSpLocks/>
          </p:cNvGrpSpPr>
          <p:nvPr/>
        </p:nvGrpSpPr>
        <p:grpSpPr bwMode="auto">
          <a:xfrm>
            <a:off x="4733925" y="1905000"/>
            <a:ext cx="4346575" cy="3948113"/>
            <a:chOff x="4733497" y="2426677"/>
            <a:chExt cx="4346635" cy="3947829"/>
          </a:xfrm>
        </p:grpSpPr>
        <p:grpSp>
          <p:nvGrpSpPr>
            <p:cNvPr id="32783" name="Group 16"/>
            <p:cNvGrpSpPr>
              <a:grpSpLocks/>
            </p:cNvGrpSpPr>
            <p:nvPr/>
          </p:nvGrpSpPr>
          <p:grpSpPr bwMode="auto">
            <a:xfrm>
              <a:off x="5038297" y="2913240"/>
              <a:ext cx="3276600" cy="3276600"/>
              <a:chOff x="914400" y="2209800"/>
              <a:chExt cx="3276600" cy="3276600"/>
            </a:xfrm>
          </p:grpSpPr>
          <p:cxnSp>
            <p:nvCxnSpPr>
              <p:cNvPr id="32786" name="Straight Arrow Connector 17"/>
              <p:cNvCxnSpPr>
                <a:cxnSpLocks noChangeShapeType="1"/>
              </p:cNvCxnSpPr>
              <p:nvPr/>
            </p:nvCxnSpPr>
            <p:spPr bwMode="auto">
              <a:xfrm>
                <a:off x="914400" y="5486400"/>
                <a:ext cx="3276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87" name="Straight Arrow Connector 18"/>
              <p:cNvCxnSpPr>
                <a:cxnSpLocks noChangeShapeType="1"/>
              </p:cNvCxnSpPr>
              <p:nvPr/>
            </p:nvCxnSpPr>
            <p:spPr bwMode="auto">
              <a:xfrm rot="-5400000">
                <a:off x="-703385" y="3848100"/>
                <a:ext cx="32766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2784" name="TextBox 19"/>
            <p:cNvSpPr txBox="1">
              <a:spLocks noChangeArrowheads="1"/>
            </p:cNvSpPr>
            <p:nvPr/>
          </p:nvSpPr>
          <p:spPr bwMode="auto">
            <a:xfrm>
              <a:off x="8391097" y="6005174"/>
              <a:ext cx="689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Time</a:t>
              </a:r>
            </a:p>
          </p:txBody>
        </p:sp>
        <p:sp>
          <p:nvSpPr>
            <p:cNvPr id="32785" name="TextBox 20"/>
            <p:cNvSpPr txBox="1">
              <a:spLocks noChangeArrowheads="1"/>
            </p:cNvSpPr>
            <p:nvPr/>
          </p:nvSpPr>
          <p:spPr bwMode="auto">
            <a:xfrm flipH="1">
              <a:off x="4733497" y="2426677"/>
              <a:ext cx="76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Effort</a:t>
              </a:r>
            </a:p>
          </p:txBody>
        </p:sp>
      </p:grpSp>
      <p:cxnSp>
        <p:nvCxnSpPr>
          <p:cNvPr id="32773" name="Straight Connector 26"/>
          <p:cNvCxnSpPr>
            <a:cxnSpLocks noChangeShapeType="1"/>
          </p:cNvCxnSpPr>
          <p:nvPr/>
        </p:nvCxnSpPr>
        <p:spPr bwMode="auto">
          <a:xfrm>
            <a:off x="454025" y="5667375"/>
            <a:ext cx="1831975" cy="0"/>
          </a:xfrm>
          <a:prstGeom prst="line">
            <a:avLst/>
          </a:prstGeom>
          <a:noFill/>
          <a:ln w="38100"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74" name="Straight Connector 29"/>
          <p:cNvCxnSpPr>
            <a:cxnSpLocks noChangeShapeType="1"/>
          </p:cNvCxnSpPr>
          <p:nvPr/>
        </p:nvCxnSpPr>
        <p:spPr bwMode="auto">
          <a:xfrm>
            <a:off x="2319338" y="2819400"/>
            <a:ext cx="1185862" cy="0"/>
          </a:xfrm>
          <a:prstGeom prst="line">
            <a:avLst/>
          </a:prstGeom>
          <a:noFill/>
          <a:ln w="38100"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75" name="Straight Connector 30"/>
          <p:cNvCxnSpPr>
            <a:cxnSpLocks noChangeShapeType="1"/>
          </p:cNvCxnSpPr>
          <p:nvPr/>
        </p:nvCxnSpPr>
        <p:spPr bwMode="auto">
          <a:xfrm>
            <a:off x="2319338" y="2819400"/>
            <a:ext cx="0" cy="2847975"/>
          </a:xfrm>
          <a:prstGeom prst="line">
            <a:avLst/>
          </a:prstGeom>
          <a:noFill/>
          <a:ln w="38100"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76" name="TextBox 34"/>
          <p:cNvSpPr txBox="1">
            <a:spLocks noChangeArrowheads="1"/>
          </p:cNvSpPr>
          <p:nvPr/>
        </p:nvSpPr>
        <p:spPr bwMode="auto">
          <a:xfrm>
            <a:off x="2308225" y="6096000"/>
            <a:ext cx="1120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Due date</a:t>
            </a:r>
          </a:p>
        </p:txBody>
      </p:sp>
      <p:cxnSp>
        <p:nvCxnSpPr>
          <p:cNvPr id="32777" name="Straight Arrow Connector 36"/>
          <p:cNvCxnSpPr>
            <a:cxnSpLocks noChangeShapeType="1"/>
          </p:cNvCxnSpPr>
          <p:nvPr/>
        </p:nvCxnSpPr>
        <p:spPr bwMode="auto">
          <a:xfrm flipV="1">
            <a:off x="2868613" y="5853113"/>
            <a:ext cx="0" cy="24130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78" name="TextBox 38"/>
          <p:cNvSpPr txBox="1">
            <a:spLocks noChangeArrowheads="1"/>
          </p:cNvSpPr>
          <p:nvPr/>
        </p:nvSpPr>
        <p:spPr bwMode="auto">
          <a:xfrm>
            <a:off x="6967538" y="6110288"/>
            <a:ext cx="1262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Fight night</a:t>
            </a:r>
          </a:p>
        </p:txBody>
      </p:sp>
      <p:cxnSp>
        <p:nvCxnSpPr>
          <p:cNvPr id="32779" name="Straight Arrow Connector 39"/>
          <p:cNvCxnSpPr>
            <a:cxnSpLocks noChangeShapeType="1"/>
          </p:cNvCxnSpPr>
          <p:nvPr/>
        </p:nvCxnSpPr>
        <p:spPr bwMode="auto">
          <a:xfrm flipV="1">
            <a:off x="7593013" y="5867400"/>
            <a:ext cx="0" cy="24130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80" name="Freeform 45"/>
          <p:cNvSpPr>
            <a:spLocks/>
          </p:cNvSpPr>
          <p:nvPr/>
        </p:nvSpPr>
        <p:spPr bwMode="auto">
          <a:xfrm>
            <a:off x="5053013" y="3009900"/>
            <a:ext cx="2484437" cy="2663825"/>
          </a:xfrm>
          <a:custGeom>
            <a:avLst/>
            <a:gdLst>
              <a:gd name="T0" fmla="*/ 0 w 2485292"/>
              <a:gd name="T1" fmla="*/ 2663825 h 2664043"/>
              <a:gd name="T2" fmla="*/ 1593791 w 2485292"/>
              <a:gd name="T3" fmla="*/ 237347 h 2664043"/>
              <a:gd name="T4" fmla="*/ 2484437 w 2485292"/>
              <a:gd name="T5" fmla="*/ 225625 h 2664043"/>
              <a:gd name="T6" fmla="*/ 0 60000 65536"/>
              <a:gd name="T7" fmla="*/ 0 60000 65536"/>
              <a:gd name="T8" fmla="*/ 0 60000 65536"/>
            </a:gdLst>
            <a:ahLst/>
            <a:cxnLst>
              <a:cxn ang="T6">
                <a:pos x="T0" y="T1"/>
              </a:cxn>
              <a:cxn ang="T7">
                <a:pos x="T2" y="T3"/>
              </a:cxn>
              <a:cxn ang="T8">
                <a:pos x="T4" y="T5"/>
              </a:cxn>
            </a:cxnLst>
            <a:rect l="0" t="0" r="r" b="b"/>
            <a:pathLst>
              <a:path w="2485292" h="2664043">
                <a:moveTo>
                  <a:pt x="0" y="2664043"/>
                </a:moveTo>
                <a:cubicBezTo>
                  <a:pt x="590062" y="1653904"/>
                  <a:pt x="1180124" y="643766"/>
                  <a:pt x="1594339" y="237366"/>
                </a:cubicBezTo>
                <a:cubicBezTo>
                  <a:pt x="2008554" y="-169034"/>
                  <a:pt x="2246923" y="28304"/>
                  <a:pt x="2485292" y="225643"/>
                </a:cubicBezTo>
              </a:path>
            </a:pathLst>
          </a:cu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1" name="TextBox 46"/>
          <p:cNvSpPr txBox="1">
            <a:spLocks noChangeArrowheads="1"/>
          </p:cNvSpPr>
          <p:nvPr/>
        </p:nvSpPr>
        <p:spPr bwMode="auto">
          <a:xfrm>
            <a:off x="149225" y="5803900"/>
            <a:ext cx="979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Student</a:t>
            </a:r>
          </a:p>
        </p:txBody>
      </p:sp>
      <p:sp>
        <p:nvSpPr>
          <p:cNvPr id="32782" name="TextBox 47"/>
          <p:cNvSpPr txBox="1">
            <a:spLocks noChangeArrowheads="1"/>
          </p:cNvSpPr>
          <p:nvPr/>
        </p:nvSpPr>
        <p:spPr bwMode="auto">
          <a:xfrm>
            <a:off x="4752975" y="5803900"/>
            <a:ext cx="1184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t>Pro boxer</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dirty="0" smtClean="0"/>
              <a:t>Closing Thoughts</a:t>
            </a:r>
          </a:p>
        </p:txBody>
      </p:sp>
      <p:sp>
        <p:nvSpPr>
          <p:cNvPr id="2" name="Content Placeholder 1"/>
          <p:cNvSpPr>
            <a:spLocks noGrp="1"/>
          </p:cNvSpPr>
          <p:nvPr>
            <p:ph idx="1"/>
          </p:nvPr>
        </p:nvSpPr>
        <p:spPr>
          <a:xfrm>
            <a:off x="152400" y="1981200"/>
            <a:ext cx="8991600" cy="4648200"/>
          </a:xfrm>
        </p:spPr>
        <p:txBody>
          <a:bodyPr/>
          <a:lstStyle/>
          <a:p>
            <a:pPr eaLnBrk="1" hangingPunct="1">
              <a:defRPr/>
            </a:pPr>
            <a:r>
              <a:rPr lang="en-US" dirty="0" smtClean="0"/>
              <a:t>Progress – students surpass teaches</a:t>
            </a:r>
          </a:p>
          <a:p>
            <a:pPr eaLnBrk="1" hangingPunct="1">
              <a:defRPr/>
            </a:pPr>
            <a:r>
              <a:rPr lang="en-US" dirty="0" smtClean="0"/>
              <a:t>I want more than 2% impact</a:t>
            </a:r>
          </a:p>
          <a:p>
            <a:pPr eaLnBrk="1" hangingPunct="1">
              <a:defRPr/>
            </a:pPr>
            <a:r>
              <a:rPr lang="en-US" dirty="0"/>
              <a:t>“Education is not the filling of a pail, but the lighting of a fire</a:t>
            </a:r>
            <a:r>
              <a:rPr lang="en-US" dirty="0" smtClean="0"/>
              <a:t>.”  - W</a:t>
            </a:r>
            <a:r>
              <a:rPr lang="en-US" dirty="0"/>
              <a:t>. B. Yeats</a:t>
            </a:r>
            <a:endParaRPr lang="en-US" dirty="0" smtClean="0"/>
          </a:p>
          <a:p>
            <a:pPr marL="0" indent="0" eaLnBrk="1" hangingPunct="1">
              <a:buFont typeface="Wingdings" pitchFamily="2" charset="2"/>
              <a:buNone/>
              <a:defRPr/>
            </a:pPr>
            <a:endParaRPr lang="en-US" dirty="0" smtClean="0"/>
          </a:p>
        </p:txBody>
      </p:sp>
    </p:spTree>
    <p:extLst>
      <p:ext uri="{BB962C8B-B14F-4D97-AF65-F5344CB8AC3E}">
        <p14:creationId xmlns:p14="http://schemas.microsoft.com/office/powerpoint/2010/main" val="184018437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Reminders</a:t>
            </a:r>
          </a:p>
        </p:txBody>
      </p:sp>
      <p:sp>
        <p:nvSpPr>
          <p:cNvPr id="2" name="Content Placeholder 1"/>
          <p:cNvSpPr>
            <a:spLocks noGrp="1"/>
          </p:cNvSpPr>
          <p:nvPr>
            <p:ph idx="1"/>
          </p:nvPr>
        </p:nvSpPr>
        <p:spPr>
          <a:xfrm>
            <a:off x="152400" y="1981200"/>
            <a:ext cx="8991600" cy="4648200"/>
          </a:xfrm>
        </p:spPr>
        <p:txBody>
          <a:bodyPr/>
          <a:lstStyle/>
          <a:p>
            <a:pPr eaLnBrk="1" hangingPunct="1">
              <a:defRPr/>
            </a:pPr>
            <a:r>
              <a:rPr lang="en-US" sz="2800" dirty="0" smtClean="0"/>
              <a:t>Google Group</a:t>
            </a:r>
          </a:p>
          <a:p>
            <a:pPr lvl="1" eaLnBrk="1" hangingPunct="1">
              <a:defRPr/>
            </a:pPr>
            <a:r>
              <a:rPr lang="en-US" sz="2000" dirty="0" smtClean="0"/>
              <a:t>Signup</a:t>
            </a:r>
            <a:r>
              <a:rPr lang="en-US" sz="2000" dirty="0"/>
              <a:t>: </a:t>
            </a:r>
            <a:r>
              <a:rPr lang="en-US" sz="2000" dirty="0">
                <a:hlinkClick r:id="rId3"/>
              </a:rPr>
              <a:t>https://groups.google.com/forum/#!</a:t>
            </a:r>
            <a:r>
              <a:rPr lang="en-US" sz="2000" dirty="0" smtClean="0">
                <a:hlinkClick r:id="rId3"/>
              </a:rPr>
              <a:t>forum/cis-565-fall-2015</a:t>
            </a:r>
            <a:endParaRPr lang="en-US" sz="1800" dirty="0"/>
          </a:p>
          <a:p>
            <a:pPr marL="0" indent="0" eaLnBrk="1" hangingPunct="1">
              <a:buNone/>
              <a:defRPr/>
            </a:pPr>
            <a:endParaRPr lang="en-US" sz="2800" dirty="0" smtClean="0"/>
          </a:p>
          <a:p>
            <a:pPr eaLnBrk="1" hangingPunct="1">
              <a:defRPr/>
            </a:pPr>
            <a:r>
              <a:rPr lang="en-US" sz="2800" dirty="0" smtClean="0"/>
              <a:t>LinkedIn</a:t>
            </a:r>
          </a:p>
          <a:p>
            <a:pPr lvl="1" eaLnBrk="1" hangingPunct="1">
              <a:defRPr/>
            </a:pPr>
            <a:r>
              <a:rPr lang="en-US" sz="2400" dirty="0" smtClean="0"/>
              <a:t>Join our group: </a:t>
            </a:r>
            <a:r>
              <a:rPr lang="en-US" sz="1200" dirty="0">
                <a:hlinkClick r:id="rId4"/>
              </a:rPr>
              <a:t>https://</a:t>
            </a:r>
            <a:r>
              <a:rPr lang="en-US" sz="1200" dirty="0" smtClean="0">
                <a:hlinkClick r:id="rId4"/>
              </a:rPr>
              <a:t>www.linkedin.com/groups/GPU-Programming-Architecture-6540935</a:t>
            </a:r>
            <a:endParaRPr lang="en-US" dirty="0" smtClean="0"/>
          </a:p>
          <a:p>
            <a:pPr eaLnBrk="1" hangingPunct="1">
              <a:defRPr/>
            </a:pPr>
            <a:endParaRPr lang="en-US" sz="2800" dirty="0" smtClean="0"/>
          </a:p>
          <a:p>
            <a:pPr eaLnBrk="1" hangingPunct="1">
              <a:defRPr/>
            </a:pPr>
            <a:r>
              <a:rPr lang="en-US" sz="2800" dirty="0" smtClean="0"/>
              <a:t>GitHub</a:t>
            </a:r>
          </a:p>
          <a:p>
            <a:pPr lvl="1" eaLnBrk="1" hangingPunct="1">
              <a:defRPr/>
            </a:pPr>
            <a:r>
              <a:rPr lang="en-US" sz="2000" dirty="0"/>
              <a:t>Create an </a:t>
            </a:r>
            <a:r>
              <a:rPr lang="en-US" sz="2000" dirty="0" smtClean="0"/>
              <a:t>account: </a:t>
            </a:r>
            <a:r>
              <a:rPr lang="en-US" sz="2000" dirty="0" smtClean="0">
                <a:hlinkClick r:id="rId5"/>
              </a:rPr>
              <a:t>https</a:t>
            </a:r>
            <a:r>
              <a:rPr lang="en-US" sz="2000" dirty="0">
                <a:hlinkClick r:id="rId5"/>
              </a:rPr>
              <a:t>://github.com/signup/free</a:t>
            </a:r>
            <a:endParaRPr lang="en-US" sz="2000" dirty="0"/>
          </a:p>
          <a:p>
            <a:pPr lvl="1" eaLnBrk="1" hangingPunct="1">
              <a:defRPr/>
            </a:pPr>
            <a:r>
              <a:rPr lang="en-US" sz="2000" dirty="0" smtClean="0"/>
              <a:t>Change it to an </a:t>
            </a:r>
            <a:r>
              <a:rPr lang="en-US" sz="2000" dirty="0" err="1" smtClean="0"/>
              <a:t>edu</a:t>
            </a:r>
            <a:r>
              <a:rPr lang="en-US" sz="2000" dirty="0"/>
              <a:t> account: </a:t>
            </a:r>
            <a:r>
              <a:rPr lang="en-US" sz="2000" dirty="0">
                <a:hlinkClick r:id="rId6"/>
              </a:rPr>
              <a:t>https://</a:t>
            </a:r>
            <a:r>
              <a:rPr lang="en-US" sz="2000" dirty="0" smtClean="0">
                <a:hlinkClick r:id="rId6"/>
              </a:rPr>
              <a:t>github.com/edu</a:t>
            </a:r>
            <a:endParaRPr lang="en-US" sz="2000" dirty="0" smtClean="0"/>
          </a:p>
          <a:p>
            <a:pPr lvl="1" eaLnBrk="1" hangingPunct="1">
              <a:defRPr/>
            </a:pPr>
            <a:r>
              <a:rPr lang="en-US" sz="2000" dirty="0" smtClean="0"/>
              <a:t>Join </a:t>
            </a:r>
            <a:r>
              <a:rPr lang="en-US" sz="2000" dirty="0"/>
              <a:t>our organization</a:t>
            </a:r>
            <a:r>
              <a:rPr lang="en-US" sz="2000" dirty="0" smtClean="0"/>
              <a:t>: </a:t>
            </a:r>
            <a:r>
              <a:rPr lang="en-US" sz="2000" dirty="0" smtClean="0">
                <a:hlinkClick r:id="rId7"/>
              </a:rPr>
              <a:t>https</a:t>
            </a:r>
            <a:r>
              <a:rPr lang="en-US" sz="2000" dirty="0">
                <a:hlinkClick r:id="rId7"/>
              </a:rPr>
              <a:t>://</a:t>
            </a:r>
            <a:r>
              <a:rPr lang="en-US" sz="2000" dirty="0" smtClean="0">
                <a:hlinkClick r:id="rId7"/>
              </a:rPr>
              <a:t>github.com/CIS565-Fall-2015</a:t>
            </a:r>
            <a:endParaRPr lang="en-US" sz="2000" dirty="0"/>
          </a:p>
          <a:p>
            <a:pPr marL="0" indent="0" eaLnBrk="1" hangingPunct="1">
              <a:buFont typeface="Wingdings" pitchFamily="2" charset="2"/>
              <a:buNone/>
              <a:defRPr/>
            </a:pPr>
            <a:endParaRPr lang="en-US" sz="2800" dirty="0" smtClean="0"/>
          </a:p>
          <a:p>
            <a:pPr eaLnBrk="1" hangingPunct="1">
              <a:defRPr/>
            </a:pP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9802</TotalTime>
  <Words>3692</Words>
  <Application>Microsoft Macintosh PowerPoint</Application>
  <PresentationFormat>On-screen Show (4:3)</PresentationFormat>
  <Paragraphs>594</Paragraphs>
  <Slides>61</Slides>
  <Notes>50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Pixel</vt:lpstr>
      <vt:lpstr>GPU Programming and Architecture:  Course Overview</vt:lpstr>
      <vt:lpstr>Lectures</vt:lpstr>
      <vt:lpstr>About Me</vt:lpstr>
      <vt:lpstr>About Me</vt:lpstr>
      <vt:lpstr>About Me</vt:lpstr>
      <vt:lpstr>Teaching Assistant </vt:lpstr>
      <vt:lpstr>CIS 565 Hall of Fame</vt:lpstr>
      <vt:lpstr>Prerequisites</vt:lpstr>
      <vt:lpstr>Course Website</vt:lpstr>
      <vt:lpstr>Google Group</vt:lpstr>
      <vt:lpstr>PowerPoint Presentation</vt:lpstr>
      <vt:lpstr>PowerPoint Presentation</vt:lpstr>
      <vt:lpstr>Completely Optional Books</vt:lpstr>
      <vt:lpstr>Course Topics</vt:lpstr>
      <vt:lpstr>Course Topics</vt:lpstr>
      <vt:lpstr>Course Topics</vt:lpstr>
      <vt:lpstr>Course Topics</vt:lpstr>
      <vt:lpstr>Course Topics</vt:lpstr>
      <vt:lpstr>Course Topics</vt:lpstr>
      <vt:lpstr>Course Topics</vt:lpstr>
      <vt:lpstr>AMD Toyshop Demo</vt:lpstr>
      <vt:lpstr>AMD Leo Demo</vt:lpstr>
      <vt:lpstr>GPU Compute + Rendering</vt:lpstr>
      <vt:lpstr>Course Topics</vt:lpstr>
      <vt:lpstr>Turbulenz</vt:lpstr>
      <vt:lpstr>Unreal 4</vt:lpstr>
      <vt:lpstr>Doarama</vt:lpstr>
      <vt:lpstr>Marmoset Viewer</vt:lpstr>
      <vt:lpstr>Course Topics</vt:lpstr>
      <vt:lpstr>Course Topics</vt:lpstr>
      <vt:lpstr>Course Topics</vt:lpstr>
      <vt:lpstr>Course Topics</vt:lpstr>
      <vt:lpstr>Guest Lectures</vt:lpstr>
      <vt:lpstr>Hackathon</vt:lpstr>
      <vt:lpstr>Profiling Lab</vt:lpstr>
      <vt:lpstr>Grading</vt:lpstr>
      <vt:lpstr>Projects</vt:lpstr>
      <vt:lpstr>Projects</vt:lpstr>
      <vt:lpstr>Projects</vt:lpstr>
      <vt:lpstr>Alumni Survey Results - GitHub</vt:lpstr>
      <vt:lpstr>Survey Results - GitHub</vt:lpstr>
      <vt:lpstr>On Interviews…</vt:lpstr>
      <vt:lpstr>Project Advice</vt:lpstr>
      <vt:lpstr>Project Advice</vt:lpstr>
      <vt:lpstr>Projects</vt:lpstr>
      <vt:lpstr>Survey Results – Open Source</vt:lpstr>
      <vt:lpstr>Survey Results – Open Source</vt:lpstr>
      <vt:lpstr>Survey Results – Open Source</vt:lpstr>
      <vt:lpstr> Academic Integrity</vt:lpstr>
      <vt:lpstr>Survey Results – Academic Integrity</vt:lpstr>
      <vt:lpstr>Final Projects</vt:lpstr>
      <vt:lpstr>Fall 2012 Final Projects</vt:lpstr>
      <vt:lpstr>Ray Marching Distance Fields</vt:lpstr>
      <vt:lpstr>Procedural Infinite City</vt:lpstr>
      <vt:lpstr>Water</vt:lpstr>
      <vt:lpstr>Deferred Shading</vt:lpstr>
      <vt:lpstr>Particle Fluid Simulation</vt:lpstr>
      <vt:lpstr>Twitter</vt:lpstr>
      <vt:lpstr>Intensity</vt:lpstr>
      <vt:lpstr>Closing Thoughts</vt:lpstr>
      <vt:lpstr>Reminders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CozzDogg</dc:creator>
  <cp:lastModifiedBy>AGI</cp:lastModifiedBy>
  <cp:revision>127</cp:revision>
  <cp:lastPrinted>2012-09-05T18:36:18Z</cp:lastPrinted>
  <dcterms:created xsi:type="dcterms:W3CDTF">2011-01-14T02:17:40Z</dcterms:created>
  <dcterms:modified xsi:type="dcterms:W3CDTF">2015-08-31T21:35:47Z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6</vt:i4>
  </property>
</Properties>
</file>